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941E2C-38D2-48F6-825D-16B66F60F930}"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216B8-68A6-4F26-BD59-35B509C311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41E2C-38D2-48F6-825D-16B66F60F930}"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216B8-68A6-4F26-BD59-35B509C311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41E2C-38D2-48F6-825D-16B66F60F930}"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216B8-68A6-4F26-BD59-35B509C311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41E2C-38D2-48F6-825D-16B66F60F930}"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216B8-68A6-4F26-BD59-35B509C311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941E2C-38D2-48F6-825D-16B66F60F930}"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216B8-68A6-4F26-BD59-35B509C311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941E2C-38D2-48F6-825D-16B66F60F930}"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216B8-68A6-4F26-BD59-35B509C311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941E2C-38D2-48F6-825D-16B66F60F930}" type="datetimeFigureOut">
              <a:rPr lang="en-US" smtClean="0"/>
              <a:pPr/>
              <a:t>10/14/2014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2216B8-68A6-4F26-BD59-35B509C311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941E2C-38D2-48F6-825D-16B66F60F930}" type="datetimeFigureOut">
              <a:rPr lang="en-US" smtClean="0"/>
              <a:pPr/>
              <a:t>10/14/2014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2216B8-68A6-4F26-BD59-35B509C311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41E2C-38D2-48F6-825D-16B66F60F930}" type="datetimeFigureOut">
              <a:rPr lang="en-US" smtClean="0"/>
              <a:pPr/>
              <a:t>10/14/2014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2216B8-68A6-4F26-BD59-35B509C311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941E2C-38D2-48F6-825D-16B66F60F930}"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216B8-68A6-4F26-BD59-35B509C311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941E2C-38D2-48F6-825D-16B66F60F930}"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216B8-68A6-4F26-BD59-35B509C311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41E2C-38D2-48F6-825D-16B66F60F930}" type="datetimeFigureOut">
              <a:rPr lang="en-US" smtClean="0"/>
              <a:pPr/>
              <a:t>10/14/2014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2216B8-68A6-4F26-BD59-35B509C311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Stem Cell Background</a:t>
            </a:r>
            <a:endParaRPr lang="en-US" dirty="0"/>
          </a:p>
        </p:txBody>
      </p:sp>
      <p:pic>
        <p:nvPicPr>
          <p:cNvPr id="11266" name="Picture 2" descr="http://altered-states.net/barry/newsletter329/stem_cells_2.jpg"/>
          <p:cNvPicPr>
            <a:picLocks noChangeAspect="1" noChangeArrowheads="1"/>
          </p:cNvPicPr>
          <p:nvPr/>
        </p:nvPicPr>
        <p:blipFill>
          <a:blip r:embed="rId2" cstate="print"/>
          <a:srcRect/>
          <a:stretch>
            <a:fillRect/>
          </a:stretch>
        </p:blipFill>
        <p:spPr bwMode="auto">
          <a:xfrm>
            <a:off x="2133600" y="1306830"/>
            <a:ext cx="5105400" cy="536067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they?</a:t>
            </a:r>
            <a:endParaRPr lang="en-US" dirty="0"/>
          </a:p>
        </p:txBody>
      </p:sp>
      <p:sp>
        <p:nvSpPr>
          <p:cNvPr id="3" name="TextBox 2"/>
          <p:cNvSpPr txBox="1"/>
          <p:nvPr/>
        </p:nvSpPr>
        <p:spPr>
          <a:xfrm>
            <a:off x="533400" y="2895600"/>
            <a:ext cx="3200400" cy="1754326"/>
          </a:xfrm>
          <a:prstGeom prst="rect">
            <a:avLst/>
          </a:prstGeom>
          <a:noFill/>
        </p:spPr>
        <p:txBody>
          <a:bodyPr wrap="square" rtlCol="0">
            <a:spAutoFit/>
          </a:bodyPr>
          <a:lstStyle/>
          <a:p>
            <a:r>
              <a:rPr lang="en-US" dirty="0" smtClean="0"/>
              <a:t>“Stem cells are universal cells that have the ability to develop into specialized types of tissues that can then be used throughout the body to treat diseases or injuries.” </a:t>
            </a:r>
            <a:endParaRPr lang="en-US" dirty="0"/>
          </a:p>
        </p:txBody>
      </p:sp>
      <p:pic>
        <p:nvPicPr>
          <p:cNvPr id="14340" name="Picture 4" descr="http://americastemcell.com/images/what_is_scsmall.jpg"/>
          <p:cNvPicPr>
            <a:picLocks noChangeAspect="1" noChangeArrowheads="1"/>
          </p:cNvPicPr>
          <p:nvPr/>
        </p:nvPicPr>
        <p:blipFill>
          <a:blip r:embed="rId2" cstate="print"/>
          <a:srcRect/>
          <a:stretch>
            <a:fillRect/>
          </a:stretch>
        </p:blipFill>
        <p:spPr bwMode="auto">
          <a:xfrm>
            <a:off x="4267200" y="1981200"/>
            <a:ext cx="4876800" cy="3378928"/>
          </a:xfrm>
          <a:prstGeom prst="rect">
            <a:avLst/>
          </a:prstGeom>
          <a:noFill/>
        </p:spPr>
      </p:pic>
      <p:cxnSp>
        <p:nvCxnSpPr>
          <p:cNvPr id="6" name="Straight Arrow Connector 5"/>
          <p:cNvCxnSpPr/>
          <p:nvPr/>
        </p:nvCxnSpPr>
        <p:spPr>
          <a:xfrm flipV="1">
            <a:off x="3048000" y="3810000"/>
            <a:ext cx="1143000" cy="76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they do?</a:t>
            </a:r>
            <a:endParaRPr lang="en-US" dirty="0"/>
          </a:p>
        </p:txBody>
      </p:sp>
      <p:sp>
        <p:nvSpPr>
          <p:cNvPr id="3" name="TextBox 2"/>
          <p:cNvSpPr txBox="1"/>
          <p:nvPr/>
        </p:nvSpPr>
        <p:spPr>
          <a:xfrm>
            <a:off x="533400" y="1447800"/>
            <a:ext cx="3200400" cy="1754326"/>
          </a:xfrm>
          <a:prstGeom prst="rect">
            <a:avLst/>
          </a:prstGeom>
          <a:noFill/>
        </p:spPr>
        <p:txBody>
          <a:bodyPr wrap="square" rtlCol="0">
            <a:spAutoFit/>
          </a:bodyPr>
          <a:lstStyle/>
          <a:p>
            <a:r>
              <a:rPr lang="en-US" dirty="0" smtClean="0"/>
              <a:t>Scientists hope that one day they will be used to grow new organs such as kidneys or spinal cords as well as different types of tissues such as nerves, muscles, and blood vessels.</a:t>
            </a:r>
            <a:endParaRPr lang="en-US" dirty="0"/>
          </a:p>
        </p:txBody>
      </p:sp>
      <p:pic>
        <p:nvPicPr>
          <p:cNvPr id="14338" name="Picture 2" descr="http://learn.genetics.utah.edu/archive/stemcells/scresearch/images/stemcellhealth.gif"/>
          <p:cNvPicPr>
            <a:picLocks noChangeAspect="1" noChangeArrowheads="1"/>
          </p:cNvPicPr>
          <p:nvPr/>
        </p:nvPicPr>
        <p:blipFill>
          <a:blip r:embed="rId2" cstate="print"/>
          <a:srcRect/>
          <a:stretch>
            <a:fillRect/>
          </a:stretch>
        </p:blipFill>
        <p:spPr bwMode="auto">
          <a:xfrm>
            <a:off x="4343400" y="1403299"/>
            <a:ext cx="4257675" cy="5007027"/>
          </a:xfrm>
          <a:prstGeom prst="rect">
            <a:avLst/>
          </a:prstGeom>
          <a:noFill/>
        </p:spPr>
      </p:pic>
      <p:sp>
        <p:nvSpPr>
          <p:cNvPr id="5" name="TextBox 4"/>
          <p:cNvSpPr txBox="1"/>
          <p:nvPr/>
        </p:nvSpPr>
        <p:spPr>
          <a:xfrm>
            <a:off x="609600" y="5562600"/>
            <a:ext cx="3200400" cy="369332"/>
          </a:xfrm>
          <a:prstGeom prst="rect">
            <a:avLst/>
          </a:prstGeom>
          <a:noFill/>
        </p:spPr>
        <p:txBody>
          <a:bodyPr wrap="square" rtlCol="0">
            <a:spAutoFit/>
          </a:bodyPr>
          <a:lstStyle/>
          <a:p>
            <a:r>
              <a:rPr lang="en-US" dirty="0" smtClean="0"/>
              <a:t>Could be used to treat diseases.</a:t>
            </a:r>
            <a:endParaRPr lang="en-US" dirty="0"/>
          </a:p>
        </p:txBody>
      </p:sp>
      <p:cxnSp>
        <p:nvCxnSpPr>
          <p:cNvPr id="7" name="Straight Arrow Connector 6"/>
          <p:cNvCxnSpPr/>
          <p:nvPr/>
        </p:nvCxnSpPr>
        <p:spPr>
          <a:xfrm>
            <a:off x="1981200" y="3276600"/>
            <a:ext cx="0" cy="2209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048000" y="2590800"/>
            <a:ext cx="1143000" cy="76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Embryonic vs. Somatic/Adult</a:t>
            </a:r>
            <a:endParaRPr lang="en-US" dirty="0"/>
          </a:p>
        </p:txBody>
      </p:sp>
      <p:pic>
        <p:nvPicPr>
          <p:cNvPr id="16387" name="Picture 3"/>
          <p:cNvPicPr>
            <a:picLocks noChangeAspect="1" noChangeArrowheads="1"/>
          </p:cNvPicPr>
          <p:nvPr/>
        </p:nvPicPr>
        <p:blipFill>
          <a:blip r:embed="rId2" cstate="print"/>
          <a:srcRect/>
          <a:stretch>
            <a:fillRect/>
          </a:stretch>
        </p:blipFill>
        <p:spPr bwMode="auto">
          <a:xfrm>
            <a:off x="213360" y="1295400"/>
            <a:ext cx="865632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 controversial?</a:t>
            </a:r>
            <a:endParaRPr lang="en-US" dirty="0"/>
          </a:p>
        </p:txBody>
      </p:sp>
      <p:sp>
        <p:nvSpPr>
          <p:cNvPr id="3" name="TextBox 2"/>
          <p:cNvSpPr txBox="1"/>
          <p:nvPr/>
        </p:nvSpPr>
        <p:spPr>
          <a:xfrm>
            <a:off x="533400" y="2895600"/>
            <a:ext cx="3200400" cy="3693319"/>
          </a:xfrm>
          <a:prstGeom prst="rect">
            <a:avLst/>
          </a:prstGeom>
          <a:noFill/>
        </p:spPr>
        <p:txBody>
          <a:bodyPr wrap="square" rtlCol="0">
            <a:spAutoFit/>
          </a:bodyPr>
          <a:lstStyle/>
          <a:p>
            <a:r>
              <a:rPr lang="en-US" dirty="0" smtClean="0"/>
              <a:t>The controversy of the use of stem cells and research in this area comes from the fact that many people support the use of embryonic stem cells for research. </a:t>
            </a:r>
          </a:p>
          <a:p>
            <a:endParaRPr lang="en-US" dirty="0"/>
          </a:p>
          <a:p>
            <a:endParaRPr lang="en-US" dirty="0" smtClean="0"/>
          </a:p>
          <a:p>
            <a:endParaRPr lang="en-US" dirty="0"/>
          </a:p>
          <a:p>
            <a:endParaRPr lang="en-US" dirty="0" smtClean="0"/>
          </a:p>
          <a:p>
            <a:endParaRPr lang="en-US" dirty="0"/>
          </a:p>
          <a:p>
            <a:r>
              <a:rPr lang="en-US" dirty="0" smtClean="0"/>
              <a:t>These cells are taken from embryos that are just days old.</a:t>
            </a:r>
            <a:endParaRPr lang="en-US" dirty="0"/>
          </a:p>
        </p:txBody>
      </p:sp>
      <p:cxnSp>
        <p:nvCxnSpPr>
          <p:cNvPr id="7" name="Straight Arrow Connector 6"/>
          <p:cNvCxnSpPr/>
          <p:nvPr/>
        </p:nvCxnSpPr>
        <p:spPr>
          <a:xfrm>
            <a:off x="1600200" y="4343400"/>
            <a:ext cx="381000" cy="1600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181600" y="4267200"/>
            <a:ext cx="3429000" cy="2308324"/>
          </a:xfrm>
          <a:prstGeom prst="rect">
            <a:avLst/>
          </a:prstGeom>
          <a:noFill/>
        </p:spPr>
        <p:txBody>
          <a:bodyPr wrap="square" rtlCol="0">
            <a:spAutoFit/>
          </a:bodyPr>
          <a:lstStyle/>
          <a:p>
            <a:r>
              <a:rPr lang="en-US" dirty="0" smtClean="0"/>
              <a:t>As a result of this, the embryo, is destroyed.</a:t>
            </a:r>
          </a:p>
          <a:p>
            <a:endParaRPr lang="en-US" dirty="0"/>
          </a:p>
          <a:p>
            <a:endParaRPr lang="en-US" dirty="0" smtClean="0"/>
          </a:p>
          <a:p>
            <a:endParaRPr lang="en-US" dirty="0"/>
          </a:p>
          <a:p>
            <a:r>
              <a:rPr lang="en-US" dirty="0" smtClean="0"/>
              <a:t>Many people feel it is immoral and unethical to destroy embryos for the sake of science.</a:t>
            </a:r>
            <a:endParaRPr lang="en-US" dirty="0"/>
          </a:p>
        </p:txBody>
      </p:sp>
      <p:cxnSp>
        <p:nvCxnSpPr>
          <p:cNvPr id="13" name="Straight Arrow Connector 12"/>
          <p:cNvCxnSpPr/>
          <p:nvPr/>
        </p:nvCxnSpPr>
        <p:spPr>
          <a:xfrm flipV="1">
            <a:off x="3352800" y="4648200"/>
            <a:ext cx="17526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7410" name="Picture 2" descr="http://www.stemcellnutritionhealthwellness.com/wp-content/uploads/2009/09/stemcellnutritionhealthandwellness-embryonicstemcellcontroversy-300x272.jpg"/>
          <p:cNvPicPr>
            <a:picLocks noChangeAspect="1" noChangeArrowheads="1"/>
          </p:cNvPicPr>
          <p:nvPr/>
        </p:nvPicPr>
        <p:blipFill>
          <a:blip r:embed="rId2" cstate="print"/>
          <a:srcRect/>
          <a:stretch>
            <a:fillRect/>
          </a:stretch>
        </p:blipFill>
        <p:spPr bwMode="auto">
          <a:xfrm>
            <a:off x="5105400" y="1171448"/>
            <a:ext cx="3162300" cy="2867152"/>
          </a:xfrm>
          <a:prstGeom prst="rect">
            <a:avLst/>
          </a:prstGeom>
          <a:noFill/>
        </p:spPr>
      </p:pic>
      <p:sp>
        <p:nvSpPr>
          <p:cNvPr id="17412" name="AutoShape 4" descr="data:image/jpeg;base64,/9j/4AAQSkZJRgABAQAAAQABAAD/2wCEAAkGBhQSERUUExQWFRQVGRwZGRgYGSAbGhwdGhwiGyAcHx8cICYhHR8kGyAcHy8gJSo1LC0uHCAxNTAsNSYrLSkBCQoKBQUFDQUFDSkYEhgpKSkpKSkpKSkpKSkpKSkpKSkpKSkpKSkpKSkpKSkpKSkpKSkpKSkpKSkpKSkpKSkpKf/AABEIAMcA/QMBIgACEQEDEQH/xAAcAAACAgMBAQAAAAAAAAAAAAAGBwAFAwQIAgH/xABPEAACAQIDBgIECQgIBAQHAAABAgMEEQASIQUGEyIxQQdRFDJhcQgXI0JUgZGy0hU0NVJzdJPTM2JykqGjscEWJILRY4Si40NVg5SzwvH/xAAUAQEAAAAAAAAAAAAAAAAAAAAA/8QAFBEBAAAAAAAAAAAAAAAAAAAAAP/aAAwDAQACEQMRAD8AM9i+FGy3poXajQs0aMTmfUlQSfW88bnxR7J+hp9r/iwQ7u/mlP8AsY/uDC5rNhLXbyyJIWaCmgR3QscpZgMq2v6tiCR3sb9TgLGbc3d9TYx0172sJGY38rK51xG3J2COtOgHmRLb7b4YMFOiKFRQqjQBQAB9QxkwC+j3B2G3SmQ+7i/98Qbh7C+jx/bJ2+vDBxMAuTuVsLtTK39lZm+7fE/4J2H9DP8ACqP+2GNiYBbpudsImwpL20/oqj/tjE+6uwR1o3Fu5p6sD7ctsM3EwABsvw/2FUgmCCCTL6wV3JX3jNcfWMb3xR7J+hx/3n/Fjd362Cs9LK63SeON2jlUlWUhScuZSDla1iL/AOgI54TeurVAy1lQFAPKKhsxbsTzd7Dp/vqD1qfC7Y0djJTQoD0zOy3793xotuVu8Oq0Y98//uYudzdyY6enRqgCepIzSSy/KMCdSqs1yFB6W69e+CM0UQGqRgf2RgAJtzd3h1WjH/mP/cx5bdHdwdfQv/uP/cwwPQI/1E/uj/tiCjjBuES/9kYBef8AC27nlR/xz+PH07q7ueVJ/GP48MfIPZicMeQwC2O7O7Y6+hi3nOe//XjJFulu42i+hE9NKjz/APqYYhhU9gfqxil2bEws0aEHsVBH+IwAsvhJsk6ijjIP9Z/xY+/FFsr6Gn2v+LCv8TKY0+0JUp5HiQohyLI6opYZSAFIVQTlsOlye3QPotmVdZMkUQkleX1bu2UDS7Ek6BQLZu+o1wD+PhLskdaOP+8/4sRfCbZB6UkZ9zOf/wBsAVBuZs2hd0q4qysqI0aR2MbCEJGLsy3KhkFwuYk69hg3h25R0TtHS0REhKgrEsUdwYxKCS7qLAEjr1BwGx8UOyvocf8Aef8AFifFDsr6HH/ef8WLDa29wgeNPR55XkjaW0QRsqoVDXu4FxmHS976YrR4nwtHJLFBUywxWvKqKEJKowUZnDZiHXQjvgPXxQ7K+hx/3n/Fj4fCLZX0KP8AvP8AixIvFCntZ4qlJRI0TQiIySBlUMdIiwtZhqDjJPvrRTM0MhmWycRy0csYQBBLzOLZGCEEi9+2A8fFFsn6HH/ef8WPnxR7J+hx/wB5/wAWB3a+3dmPGrJtGupiwIURvUFuXsUkVv8AY2wM75x7RoWRzVzvBKV4ciSOFJIvZlYsyEgXtqNSR0K4Bk/FDsr6HH/ef8WEd407u09HtBYqaIRRmBGygk8xZwTqT2A+zHRe6MrNQ0rOSztBGWLdSSgJJ9t8IX4Qv6VT93j+/JgOgN3fzSn/AGMf3Bgc3UF9r7XbuGpk+oQ3/wBTgj3d/NKf9jH9wYoN0Ih+UdrMO80I+yBT/vgLrb1T/RQ3dfSHMedGyslo3kzA2OvJa3twM7reIj1lTDFwQivHKzkkkq6PyJ2uTEUkOnRxgr2vsZZzGWZl4TMwy9btG8Xf2OT7wMVOzdyYIZopY3kzRZhYkEMXijhObS98sSH3k+eAqt/d+mo6qljWRETSScNbM0TSJEAl9cwzM5t2jONTYe/Ej1aGeZ1jlM4SEQWjRYjIA0kxOr5YXOUe240vi72xsDPLUsKYzelRLDIxmVRkAYZVBBy+sT7TY9sCr7isxcCGq4bBlyemxsivImR5FDKTxHUsCT+u5HXQPGzvE+WSjrZBNE0sfCniyhTkilkCcNgOroL5r92XGvvF4m1dJNXByvBzSRUsgQHJNEquUfTXMrCxPl77W22t1+OERqCSJRC1P8lUQLmRihANxclWUEadb48bS2MslNUQy0LFZ3Mzl6uG6yZQudWPq2AAvbub3ucB7G9lY9bw3mgpIg6rGskLn0hSBZxNbhAve4UG/YjrjZ3Rk2pJWzJUVkTxUsgSRUhC8QvEHFm6jKWH2HFX/wAJGSVRPDUS2tIlNLtFWiGWyghFAOUEAX6a4MN09myxTVckkPC9IdZSeMsoLZcpACopUABepN8Ba7xPaknPlFJr/wBBxy5Js9RkC81wEGpGpOvKenUm3sJ76dQ7yx5qOoHnDIPtQ452kZo0iL0ksd+H8o8ZsALey4Fr28wAT2Kh00gsLeWF/vbtORpqunIRljjpZKdSOs0s+RGc3uyrKFOXpa98MBemBGuqNlvVu0k8HpCqgZTMBlFO5mFwGABVuY38temAptwt8KmrrVWW4jFHzAgDNPHIqSuAOgDEp5cpxW7xbcl/KVVA1ZXoitGEipIQ5yvErXz5eXmJ6nBhR7U2UknFjnpVaNWXMsyAKJn4jD1st2cX8yb4wUtSEqqqeFqQ8SNJZG9If+jVSEkICFQCoPMOth5YAT2vvZtBKWTaUdVCsCy8KGmaIO0oWQx8z6MJGsWsO3lit2r4pVy1EscMqNMKjhR0fo+YkDLfNJcW1zLpcnKeg1wSTbrwRN+UfRaK2k2dqyQRZnseIFaExgnQg27jvinrdmxtHMmalU1tQtUj/lBA/EDaGL5DXUFbm/U98A3KCRmjQyLlcqpZQbhWI1F+9jpfGxip2dvBE8EcrSR2dhHdXzrxCcpQNYZjmBHQdOgxbYDn/wAYiRtOTzKREGynorjUlSQLX5QddOuDLwP3cWOmarKkPOcq31Kxxm1ug6uG7fNXAv4qUwk2lKpBvlhIN9OUG4sdL2a4v5ezDY3FiCbMowOno8R+1AT/AInAUviFDGmeWWpjgSSknpQHvdnlylSAoJOXLqACdcBNXu9SiSmVKikYziCRI6njSpI5jkjZiG15mMZRWI1VtO2DvxA2el4Ki1Xx4mZIjSKrveRbkEOrKFOUcx6eeuBOo2VtB0mjqaZpJ69Ke0seUrC0L2+VIICFUyycosWLW9gEG3oIKk00kkiei05lp6kq5ijzfJqI7dXQzKqlBp5nSxFtvbJiWp2g3Hoo1mzxqz1TRujLHH8mI/UXLIq3bVgDp2xvbSSqGz6unFDPdaiScSctpLVgmGRM2ckx69Ox64zfkbjRSVHojNxdpxyxiSH5Tgs0QclWGZUJDmzW016YDRTYsMapaqjWjiqpWM0VVkcRVMQdQ73zM2fKOpLKAcbG0tgvJNXxK1o5ouIkrVo4eQQRBXaC5LAumVpm7G+uJtCJKWvklngb0KOrJY8Jii8SjREcKFIZVZWTQcpcezAvFu9VZOJFFI01PQwq0RBAkhm4vEh/trG8ZA6gqdL2GAZVNBXTrTTzJEW9MSUJE4ZY4eCyXz6cQ8xbS97i2mL/AHs3fWtpJadx66nKf1XGqMPIhrH7fPFJuxvUI6KjjeCoMnAgDBYjYFmEOpNrWYFiOy64J9l7SFRDHKqugkUMFcZXF+zDscBobkSE7OoybX4Ed7dLhALfV0wivhC/pVP3eP78mHf4fNfZ8B8wx+ouxH+GEh8IX9Kp+7x/fkwHQG7v5pT/ALGP7gxV7t29O2mALHjQk/XTRf73xabu/mlP+xj+4MD+7c1tsbUS/UUr/bEVP3RgLbfKBnoahVleEmM/KRqXdR3sqkEki4sNddNcKL8hIaGtLUYWOGLPFUKtRBnl9WxjmkLSEdc3S+lr2w3t9Z2TZ1Y6MVdaeVlZTYghCQQRqCD3wpqPadQsNRPS1VaiwUYklFU/EZ3lUFHiRgSqizHOTroLdTgNxqCKn2rwljjEEbUzIGiqJXVcoJKOl1j59TnP+F8V1JsmoQLO4k4DTU1ebhlYzTVCxsp01yoHbL2Dg4Jgu0RB8n+UAjSrxC8tPLU8PIxvEosiXawNze1rd8aVXtmaU00VLUbQnX0eRyYmjjmLLNkPGMosMnqG2vTzvgLLeVac7VZa2OaVitP6EqKzC4cmRktyqwcKWLfNHXW2AvYVPG9BU5khaTgObx0sol0kXNnmYZXYj5q/7YJNr77vTbTgRqphFAaeCWFypd+NExeZ8vXITFcjS97Y80291X+UeGKmVglVUJIjxoIeFDdhHGwTM0xjsQL6d8BYV2+EEe0Ya3hVBiellgFqd8+ZZY3HKQCFILAH2YZVPOHVWAIDAGxFiLi+o7H2YVk+3No/kyWvasRePA8kUCooMdiGXIx1ciPNmv5+zG/upvdNVbUjS1THD6DmMdQmTNIJFBkX9a4Nr4Ay3tW9BVgdTTy2/htga2huHSPs93SAI7U5dbM4Abh3BsGANtB06aYJd7nIoKsjqKeY/wCW2Neoktspm8qQny6RXwF3E11B8xfC32dsSeOqEVPTy+irM/E9JWAw5GZszRMF4zEhuW9xqQThjUxvGv8AZH+mEbvjstW2hXOUaONKmnM1WjtnhjkjT1I1YXu1yzm9gdASMBdV270ywRFKaUFa2rLcKnR5MjNLwyEmGQoQRYtoARbGVtyJqqpaQxyQIzQwSqcqFqX0dGdLJy6TLl5NBma2gxVUlA71tUkJijqOLUiGZ6xxMWYMykQ3KkZGAzZehzakWxiqZVijSmEVQ0y1S8enet9fiwSZCtQpUBTkzENY3HTUXAmrtkTrs3ZgmppJhSPH6TTqA7MsaNGGCi4cK2V8vcW8sUs9OWrqeWOhnp4cmkS0SzMQKl31zjLT5rlzbUA6dsau8m25IZaRYI6n/koY52hikMyLmkLOs0gJDARKbN7cSbabPtIiKpqo2lrIik3Fb0ZYZollRCuqM78yqhsPPpgLKi20fRUp1pKt5KOsEzZYiQyirYnISec5Gvrbvho7H2kZ4VkMUkJa/wAnKLOupGoBNr2v17jC1imqptmVO1DWTiRoqhkgVrRRBcyqLWvnTLfNfrj1uJvRLUbUjVvSljOzlOWcFQ0iuuaVRchg1/X74Ct32kU7TqrnKQIQrGxGYR5gCCDa1/fqbEWBwZ+Fm1uJR8Brh6Y8Ox0OTUxnQn5nL70OA7eeO+06thcXdI7jKekEZtlYgE66W1v3GhGpsnaUlLUieHnayxtGDcSLochJOkgGqjqDmGqnQNrffaVRS1tWIS4VLVklieaKSJKUgWNuVzI/sy37C3vcJsu0EikZi0dkQtWHtTI2VKa92GrMXItrfqMMzZdRS1qekRrHJxE4bMVGbLe5ie+osSboe+KPfmvh2cIqtYqdXeoiillaPmEZBBN15uVBp7O2AGeLSTVtRV19QySU9YKemiWQqUEbLlsg1biEknQi1/q1TvKJNkxQ+mBJairZJm4l5Y4XqXUnrmUZci3OlmxH3upZauprIaakmMVRSxRz5GDWmBBkYnupFhZQdMeaDbWzYa2tpJqCniplEyca2YyGHLI6Etr05gAeoXvgK2p29UUrxx0c0tTFBXyCNeIWaSKOFJJIr/PC3YD29Mai7xTTRU5WapeNvS3/ADz0W+WYBWeSS+gQgZL3/wBzPw0eCuvnoY6VqCQNCilrrx1z5iL2JIA63+rBeu4Gz7AGkhYKzuAy5gGcgsQGv1sNOmgtgFRXwhqqsjp5ap9pPUD0fhzuFWNo434jn1ci3bU9dBa2GpvVt40GzZJpnBkSK1xpmlK5RYe19fYL+WLP0SmpuLPljiuM0slguiLYZm8goHuwhvEne99qShUUrSRkiNWBDSPqDIQfVsLgX9UHNbqADu3Ihy7OpBe/yEZv0vdQSftOEV8IX9Kp+7x/fkw+d0AfQKS/X0eK/vyDy0whvhC/pVP3eP78mA6A3d/NKf8AYx/cGA7Z1Tl3mqV7SUif3oypt/dYH68GO7v5pT/sY/uDCx8SK9oNswyI5Qx02e4tYHO68w6lSLgi+t+xscA1to0KzwyQvfJKjI1jY2YWNj2Njili3CpQiIVdglMaS5cgtERbK2W2a3Y9r6WwDP4+rDI8dRSMcjvHxIZAyMyGxK5gLDUHqeuCKj8W4JZXhSmq3mi9dI40lt26xyEEajUYCwk8MaAw8AQlYzIJWAke7MqlRmbNmIsTpfHna3hhQ1AiV4iiQI0aLG5jAViCfVtfUX18ze+Mn/HfnQ7QH/lif9GOI+/drWodoG/lTH/dhgNhNxKQQTwFCyVLZpczEsx0tzdQAFWwHS2Mf/ANNkdTxCHqRVXzm4lFtVPUAgWPsJ1xj/43b/5ftD+Cv8zGWPfK/Wirl98H/ZjgK+Pwl2eplKxuOKjpYO1o1kFnEYOiXHs9nTFtJufCWRgZVaOnNMrK5DCM27jXNyjmx4j34pjxQxkjaAxh1kjdWBlNowBYlix6Bb4km+cd7JBVyH+rSygfa6qP8cBn3vAGzqvyFNN/+NsaO2L/AJEly+t6E9vfwDjV2lNUbRX0f0WSnpntxpJyquyAgmNERibuOUsxFgToTgnrKJZIXiOiuhQ28mGX/Q4CbMfNDGRqCin7VGMR2DATMTEhNRYTXF+IAuUBr9Rl0tih2JvNFS08VPWyJTzxIsZ4jZUfIMudHNlYMAGsDcXsQLYvIt4advVnhb3SKf8AfAarblURkaT0WLiMLF8ozWKZLA9VGTl0tpjDUeH1A9OtOaWPgqwcIt1GYAjMSpBY2JFyTi+SQHoQfdrj0WtgKfZO51JTM7QQhDIio1ixBVBZRYkgWHljTHhxQCJ4RBZJBGGAd72hN0sc1wRrqNdeuCLjDzH24+NUKPnD7RgBeXwxomllkyOOMrq6LIwQ8QFXOW9gSCenvxuzblU5KsOIjrT+io6SMrLH7Df1unMddBjfn2/TobPPCp8mkUf6nA/vL4pUFLCz8eOZwNI4nDsx7A5bhRfuf8emAqtjbGFRU1zKy/J1bKSwuQVp4lub9TmGvT5x1OXL6fdEsc2S6LbWyEOq3tbIGa5IXMoFrDlt0xp+CtaZkqXdSHkfNJm6tKXkLnKRygBkW39XXrbBztLeSnpmWOWQIWBsMrHQdScoOUDzOmAG03EmSQzxTLDOyrdolYKzXNw6ElXW1vWBa5NmUWGMW89DPURxR10bKsM8c3Hpl4qNw76NEbyR3vro6jzwV7O3opZ2yw1MMjfqpIrHTXoDfFdvRtAuy00YLM9uIqkgleyZh6gfXM3zUDd2S4DW1PDsVLVUsdVGiVr00sdk5VEAuCOYZswN9LY3T4bU8sU0dTIsvFrGrLgBSpYrdOpuCoynzvi7o9zYTmeqSOpma12kQFVA6JGrXEaKNABqdSSScaFfS7FgcrNHQRsOodIhbvrcaYDTfZ9PRVVZUHaMdOat4WykxgqIrAqAx1zC69NAdNcbW1PFCnjUmFJqk2uOHGypbzMkgVbe0Xxc7G2XRZeJSR0wB6SQKn3lHXFfvJueJ+gRmOUEyIp0F79rEtpe4toD2GAVe9G9E9cVNQ4WAa8GPVFNgQGLECRxcG5BUFgMq3JA3OQiuq8NuoLZS2jnKD0IuQCb+03GmrI2puvwYrCOTO9ypbKAuUXIRY1GXrlBIzNmvYkYFds7DeNLuign1SOovrlAezZiTckrpfRj6xB7bDFqaEdLRp2t80du3uxz58IX9Kp+7x/fkx0PsxbQxi1rIummnKPLT7Mc8fCF/Sqfu8f35MB0Bu7+aU/7GP7gwrPGGcDaECWJzwFXAAuyO7JYH1gQTfT68NPd380p/wBjH9wYTPj3ZNoU75iGNOygAf1nsbjzJy/XgMG4+5i1dDUT1S50M/Fp42kEbO2V0ys56LIcg0Opj66Y++AkOXaFTmHDkyOjxWy5OdWFgdbAgrbty4C9qbClp9nLUiYtT1vDULa+sYLMGPRSjgqvcjN01wc+A214Wn4KRWmCO8kzNd3GgyqLcqLy6X66+4HxbGCprEjUs7KqgXJYgADz1xnwvd+NlLPtKhjLSRF7kurWzLHd8nSyve1iOYhnGlr4AlffajDmPjqWXrlDMo0zasoKjl11Ogxt7K3ggqgxp5FlCGxK6i/vtY/VjHTy0tOhhj4USpoUTKqqW1sQNATfQHU64DNjVlPHtc8EcON6eRpQLGNeGy2JI9UAZxpyjLYHqMBs0VKJ9pubaCoed/dTxiliB98vGce2I4YGBvcjZeSBp2HylUzTNfqquxdE9mVW1H6zOe+CO+A+4mJiYD4Riun3bpXN3poGJ6lokJ/xGLLEvgA7b278FM0U0MUcKMxp5uGoQGOoGQFstr5ZTGQewLdLnHzdLdulnoad5qWB5DEgkLRqxLqMjXJGpzA64Jtq7PWohkhb1ZEZD7Mwtce0dR7sUu4udaUxS3E0MsqSf2i5kzC3ZlcOPY2AHN6ZKCll4K7Mp5XKZgUp0fKxuozIiFsoIGZtLAjuQMXmw9gbOqYUlWio+YdBDGbEEqfm3tcG19fdjU3JWlpeMgyJK9RPdjqzASvlzvreyiwue1ut8aW+u80EbRzKLVUciLGyak3cZomI0yMnEurHQi45l0Axg3XpEFkpqdR5LEgH+Awg996ZJd4ZaVnaGB3gDBFGS6xLYst1AABbmPQXNsdHqcIXxg3WgDVNa85SR5lQLkLklYFsgIICgi7Et2Gl8AR7mbUpINr17xSNwZqdatnewSxbOSttcqh9b63zDS2LrZNdB+Upqm7ss0KFWMEqlLMQV5luMwyte2th7LqTdnc+al2jFT1IZIqyMRiQDlJdFnUDNo2WUKrDodR3w3d34Vop6oS8MyRosjSRBgXEzMbyrzHMGjsGJJCtqTc4Da3w2nTyQXTnnivNCQpzI8ZBDHS6qWshPcMR0va43epISHniVg0zMz5751a9mQg+rlYWyjTlHWwxV7t1K7Qi4s5ikYHSIKPkGB1Um5YuCBc3tddBoDjLTztQPDA93p5X4ccvz1ka7BZTfmzm9pRqWNmFzmIb2920WipyI2KyyMsaZRmbmIzMq9yiZn8uXXTFLRbN2c5yQ3hna68VQ6Th7XKvKdWkFrmNyb21UjGjvFtN6rhyIyRxIKlldflZJFjHDI4bJkKuSBlJN7rboL1Ukcb1MNMaiRY5GzSXCs7Sx/LECVeYBmzuQBym2UKDYBe7ko4qQ8mTiy0qmUomXO8crJmIFhfLodOvs0wd4VWy55llesjEfDpeOkkfGKvIrE1FlUKUFs6lTcXy65b6M+jqRIiupurgMCCDode1xgPbxg+8dD5YX28FEOK5iUI4YRqpIQkAZrplswUNc5gQ1wxGoBDExRbR2TxCGkJXI9wUADEAWAvZib3semg7YC3o48saL5KB9gtjnT4Qv6VT93j+/JjpBRjm/wCEL+lU/d4/vyYDoDd380p/2Mf3BhRePNKj1cAfS8DqhvYB82Zb+YOUr7Mww3d3fzSn/Yx/cGFh42TolXQmVgIwczC1yQJFuR7gT9vswAV4h7YrqaOOhqgECh1IRV9HlizAxsgK2V05luAGAC31vcp3G3LOzNr02XNJHUQzETEWUg8yoAPnhFVj5ljbQXwZ73bMp9r0CywyIWjbiQSMOUOp9R1YdGNlZSNNNNNVZ4XbalqNuwGqJaZY5IyX1Ysisbm/RgLrp5YDozFXt7YpqFjyyGN4pBKjZQ4zBWUZlbqLMehBvaxFsb9TUqis7EKqgsxPQAC5OBWr8S6dMhCyFX9VmAjBH6wVyJCvkQlj2wARt7bdPs+J2rkaormlYcMkJoeYSi2ZcpUJrbqMoAKtjd3DrSZX4tDNDBWxgMZVX1kBBUaqzRGK3zdCCTobjPT7RoK7aIqJpFL5UhgTW0buXu/MoGZiAFP63a4uLGqp6ZKVhPHxD6RIqO7Fy8sXySlyTbiOqkWtlPca2Ifdv+IRzFKVlVLX4xXiMw84IhbMv/iuRHppmwO0u+chnytPVxGxLyvJCyxeTyxiIRhDews+p0Fzrj5u1ue9SMy1CG9nb1w5v0ZhkRnuBa6yBRYBTpg/2FuPBThMwEjJqvIqIpPVlRRbN/XbM/8AWwFju3tCSelhllThyOgZlsRY+46i/Wx1F7Ys8fAMfcBMCe+e1JUdIozIA0buBGQrzOlvkVcqQpyZnsOZsthazYLMae1dkRVMZjmQOhsbHzGoII1BB6EajAKSi3sqYzcTSaesgdpnQ36SRVAztaxByNGetgcE774NLA5po1NZJlTMCqowGhkBkIsUzWZGBdCy3VhYnxvZujDBCHaWeUBlSOOUpMczGwVZJl4kY0ucrjQd9Bge3d2Yyzu8skixxJmc5dC2awCyENqDf5RWzgB1yqc1gqXr66njExioaqlVbSCAZJVB1LluVy2W9zdha+bucHO5246syVlTdpCDkiYKQi6qpYi+YlSWI6XYW9UHFWu8VO7ypR0yPeB1ZlBlcRqUiuyhs9mW3qgkgKea1sUlLvBUIIUDTBcrBFimK3VBymJnMsctrWIvpex1GAd+Oet7t3amr2ptOSJeIKdoW4RHycnqgBtVFlQsxN9B7CcMrdDfoytEkjF1mLKjsmWRJEXiGKVVAW5j5ldQAQrArcXKw3rnrJ9s1ez6RiVnlOZcxKWaIKxYdAFuWJtoQO4GAz7NppdqPLtETxx1NBOpWLKGVYQ+cEuh5kUZwCAdEOp0Ib259JlFTmC8R6iR3KnMGDgMhvbVchAA7WtqQTgGod1hSIKaCNAwY0r1BveWSaNHbiJb+juyFdSRw7dHJwNeKG8LQCD0a8HGdKw5LrlcxhCummjKTbpr7cAx97NkvRf87SLfLYVEevMlsvFFrWdRYHzX2gYqt6N8BPRhUYMxkiIABzNIs6FUXrc3HTQ8pB743Ni+I0dbs/PUoYDIjKS1uFIVurBXPKpJB5HsdfnDrY7p7Np/QYauopolmjjzGVo1Elo7gSEkXzFAGve/NgALw4pxNXMRcxxSyIVbUMFJdSTYXKycLTXW2vTF/vrtuWZFiijVTJNHwbXs4hJkYkqNUyqQQDcG3ni7oNzPSqTPOWhqJ5GqS0JAaMyKFEeoIYCIKjXFiVv2Bxm2J4fJTySTzzyVEzKyK7hUEanrlC6Bj3b/AEwCa2tt5oXkVGKpLGtoyvTka40VgSQetgbm9xYHDy3SneGGnpp1VH4fIUbMjKoBsL8wYKRe4t3BOKjY+zEpNqhbR/8AMxSAZVsQ0RRh16Ao5U2NuQdzja3lrmpa2GXM3DksjkopVFB9RWJBVndg7G+ixsTogsBlj4VB648wyhlDKQVIuCDcEHoQR1BHfHvATHN3whf0qn7vH9+THSOObvhC/pVP3eP78mA6A3d/NKf9jH9wYWnjbSmSooyFLCMSFwACRGw5m17KEufLDL3d/NKf9jH9wYod66lI66lzZBniqEGbpf5MD6gGcn2XwCioN4Xpp2dGtDMCkyrGdF1MbkC4LLbr1Iuvlgh3e2PH+XKarjZLSZ8wzdSYHs69mza39wPc4qPEHdngsZoI+Vkuy39VgfXseUaXRv6wLActsaO49cw2pQKQmRXbhlbdJEPLbtlZmOoGl/ZYGt4hzO7LCq5/kZJY0IBWSZGVUBB0fIGMmQ6EgE6KcA4o3aXhgMKhyLpnD1TnoWbVuAoGpklPL2UkAYdG0NmRTpkmjSRb3s6ggHzF+h9uPGy9iwUy5IIo4l7hFC3PmbdT7TgAeu3MSj2fJliLyOV4hiUyOikjMYgSWJGhLMST1OgCjFR18T0dSGLGScvUqjxrZ1W13iUqBIDlzEEZwSTYXGGS2ArY1DBUxVFBUxlmppn5GYgiORmeF42BDBeGcgIOlmGArNx7pVq1SFE1TBmhZdBlOV2i665FyBegCo1gLksycLzfgFWp6amgp3QC83GjaZY40ARVyqGILKzAHyB174KdzMvoNPlZmXhrYt61vbe9/K98BdYmJiYCYmJiYCl3seP0fK8ZlMjKscakqzSXzJlYaoVIz5/mhS3bAjPutXKq0xlHo7kyyzZrlGIGZRxCWc5wWUtpzEtfKFNxvDvXTCpgj4qs9PLnmVdTGGjeMO/6qhnW57ZhcWvbf3j32oqSLPPOiq3q25y3uVbk/wCmAGtzNj8arMwnleKl5UBFryOGz5iQL2UqTYAXaxvlGCDb24kNQGK/IyMczMoBVm/WZDoW/rizj9a2mPu4MbCl1tZpZWRhfnRnLK+uouOx1HTtglwAJu94bmnnWRpEYIwflEmZ2VGjTMZJHChVdtFFzpc6YrdnV1Ls1q6vntxKqplEarrI6Rtwwqg9LyBmJ6Wy3PTBzvJvAlHA0rgtqFRF1eR2NlRR3Zjp9p7YSO9VNIDnniQzJfiHiMbCQ8YCMr6oSwygC7ZnJ6FiBFujt38qbQmEiiFl9Hqo1TMdYmAbM1wCxjKxk2sbDTkGLmXw+WtppopGTMJCiymPNbLGiPlXMMtpFbKb307gm4L4XbzGn2jJDDCaj0jQMXyuqxAt1cAEEEnt83XDAnqqmKIps+SnIMwUrU3EsTyuS0bKi66tmBJva55wQQGLcfZEmyYhRytHURSzkRtG1n5lBIaNuwClzlY2FzY4I/EFiNmVljYtC6jS+rDKB7yTb68LaeOu4scgqEMtOZbBFGYMpaMkrKEVly3BUEMFdDY2BxZ/8eVFbTmnEFqlcryZULgcORM1o1LcTnK6Kx5c98pUXBqU8eVVX9UAfYLY9ydMAjSMo9IKV8LtzSTLeVdSSUNO934a35TwgwHlrmx0G0YqgBl2ltCVTfmSDImnXVaaw+3AY9p7SCbVoyW5RK6N2BMqMqmx7l8qX/q21sLbnivs5ZaRGeHiqkqZ+fLlRiFdgCbM5HIvcZ7jFTWbGkqrLT1byyJJG8bSgq4juCeMpRM6q1yoUBrsuqlbkqpnj2rs4EjJxl17mOVG/wBUlW//AEjAEUKBRYAADQACwAGmmPeKfYG1JH4kU4UTwEByl8jBlzLIt9QGHzT0IIudCbjATHN3whf0qn7vH9+THSOObvhC/pVP3eP78mA6A3d/NKf9jH9wYWvj2wIo0IPryMWGgUZQtyfeb/8AThlbu/mlP+xj+4ML7xe2TLUTwCB8ksUcki3JAY5lXL0Km/Sx/WA6E2AK2dvNJULwJCOOFCcRgAJUNsxsRq1iDqNRmYasRjT3VplTbFILBo3ktcjn9QgB79GF00Ghtcewcr6iQNw0BWQWKv0b1A2UMDldbNZG8tRoRa03a3k4u0KN2QhlnjzDNy88iDTv1sxGv1dcB1FiYmPl8BGOFBtLf+afby0tEYkCgwySmzXsQ7Ea2uhBVRrqzeYwVeLhqRsyZ6afg8MZntozJ0Khuqnvp16d8IrwepBLtaFGtlKy3v5cJtR5EdQe1sAxpd3zVvUxyTxtLDDMop0eQ8SYqQZCZQOJlbQkAgNy8uS7VXhT4yrDH6NtCRsi/wBHMQWsB8xrAmw7HXyPbBds/YqJtmankRmpnhUxBmLJxlCM58lmYDOWFibE+eELvvsf0TaFTAPVSVsv9knMv/pIwHYVPOHVWU3VgCD5gi4P2YyYGvDnaQn2XSSBs3yKKx68yDKw99wcEjOALk6DAeZXspPkCdOumEjvV8IcGJkooXSU6cSXLyjuQoJu3lfQeR6YaL7/AOzxII/TafOeg4i2+sg2H1nHLG+vD/KNVwmDRmeQqQQQQWJ0tpbXTAHfhjCqwVFRNHJNLVCWNcvrnKYzysdAZJZALsDcoAASbHa343xkgip5IjDLDUoWeOWnUdDlyTBbI7KwdbqqkWxY7YCUe7VDG6seKySsUNnW5M2cNrlsxRL+R87YrvH/AGXFAKMQqFDiQtrcsVWNQxJ1Jt1bqep1wDF8J98466nKxxSIYv6RmChDI5LMEynp3AsLCw954cKL4N9SDRVCX1WfNb2Migf4qcN0nAAlbVVFW9PULT5qeB5HUI6PNxFPDVsrqFGUcS6Bi12HcYWW3toGWpknZhGWbIbxheeMAFTm1uFKDUAAC3YjBhtB1jh9NW8U09ZP8sl1PDTPGmvqsAER8knK5zDQtfF5U7oTTwCpRYIdqSxRh5mBYIbWZoxqFcgAZgO1u2AV3hvC6bZhYg5Io3Z2JByxiMrfMfmi4FgNPqABfulQudpCreOc8RpJHGQcjMxjCnpnVc5NxmydOXmuIbt7LNNtGppDLHI3A4Jys6reSaFHUsy3XkuGIBsDfscFlRvItNR1lRHmDSQxxQjiBgDLLN6uUkjKDc3NyUJOpvgBSSqWeRpeIc7u5zWCgAy5kPE6A5lFw4Iu1rG+PcxyKOZxImZ42J50Y2JZWBXvmNwxBJF1OuBvYlRUZCFnyo5zMrgHyYnW2lluTp9pxkloqqeJxDTyOgfI/CJks9tGsLuoYF9bWYWHmSDx3b3slrdjyziwqI0lQkEZTJGvrKeljcN7DjJ4QJMNlwmbo2ZogTdhExugJ+0j2EYot1qSTZ+7tRJUXikdJ5Sp0ZS65EXX5xIXT24K/DiXNsmiP/gIPsFv9sASTNZSbE2F7Dqbdh7cA25tbkr6yEAiKWSSVFJ9SRGVZh7nzxTAds5B1Bxf7U20Y/kxztk1YECx91ja4ue4HfTATsGqjSphYZBIa+eNwCQwWaAlbhul+FGe/qixPUhZ7OrTWbQSRiKNoy2WEq61E6pmX5QtZDGL5si5rXBzDDAwt6va067WSR3p0hEGclwzGGFiOW91USTSaaX0iHXoWHBUK98pvlNj7xgMuObvhC/pVP3eP78mOkcc3fCF/Sqfu8f35MB0Bu7+aU/7GP7gwufFHbwjrooxe4hueYqeZiyslgeZeG17i1iLnrhjbu/mlP8AsY/uDCj8YYWfaC2jZgsCj1S1+dzpkNxoTrbMLXFxfADNfBDWCSQMIwtkV9cyaGyMuhVc5KW/qjUAYoaemy10CvdWhdDorMTlcG6hVHLfsPt7Y2NVMcsYIHqvmIXiBRmAJOgzRnQ2sxS69bLNo7QV40kRw3ozBwRe4V8uUanQ51tlPS3cG5DqdTgMr9p1FRtKShjn9FSKJJs0aK0sgc5SLyXVAp00Uk36jBlC9wD5gH7cCu0Y1j2zSSAWaenqISfPI0cqg+4Z/twA34s0QpdlTM9VUyO+WNA8oUHMwuCqKobkzHUHCW8M9pcDatG/biqh90nyZ+9fB38IzbhaogpRlyxpxSfnZnJW3sGVQbe3Cv3aV/SoWjUsySK9lFzZGDE+wAC5JIA88A6qjacMe8lzNIk3GWNo3B4UivGEUowJs6Z+jLbU2IJ1EfhB7I4e01mA0qIlJ/tJyH/0hPtwd72wTVEnFgl4YciRY3hEql4wuSSM5Q6nlXVSQbcoa9jpeMSJX7JSqBCy0smV1OhBY8N0sdRzBWAIvYdMAC+E9fDLN6BUqxjmN45FlaNonAJ0IYCzWt77aHDbarkbdmRpCzSeiSKzMbklQyEk9+mOYlNjjpLc2ujr93ZKeAnOlPJAynqHyEgX7g3GvvwGx4oVFNRbHkC062mQQoI0ChSwJBJA0AsT7Tp3xzTBAXZVHViFHvJthm+NO+fpHo1KlwsUSSSD/wAR0BCn2oh+1j5YBN0YM9dTLp/TRk3tYAOCSb6WAucA9vEGKppvRo6BBIlNTtHNCbHNFLaMXTqVHCJLDpoel8DXwjISBs+/QJIv1jh98e/EdHqK6WqpatElhQJHG3JxY8l2MTvyS3LupQa6e0Yv/G/Z/pGxoZwQ3CaKTNaxKyLkNvIEsht7PZgFN4VVqLtGKKSEzJOeHZSQ6E9HUqQQV7m/S/fD5o2koqCuCNIxilkWnEj5mBZUEa5mJJBlbS/mMcv7LlyzRtxGis4+UUElBf1gBqSBrbvjobeXbJ/JuZA0klVtACJb2L5Ki6joMoKRWt20wFBvptRkUUcMecUkXDElr52WO0tltzAG6uL6lvVNjgg2HvONmbIo2F6uSpbRRKMqlgXKBmvlVAMmUDQ+WBbf6q9GZKdgJOAqtJJoyGWRmkdmHYtNqYmHOFXoVBC99M6NdsmaQAm/Np6zAH2Lc2JJzAk2AwB3R77y7S2nTyTU8QjiDOiAjKR6vykpvoHKdRYW9Xpis8Q6q88UMLSGNkRiZAFzCNWjFgvYLmXzLBtLEYq90a9aepzPxGiWNuwJysRmsrjKdRy3Fs5XqRjRrdozVE0kzXzTFwpcA2X1y2lha+vKLczHW+obVJKygIHt6uYxi5VCcx66XGVW005iSRfDY8CZAYajzLRknTqQw6DUaDobdRoOgTks39IIxoxZWZmtdVBYFsouVBUN5ZhqWAGHT4D8H0GTIoEwktKRfW2qdegCkr9R95DP47VIGzVjLZRNMin22DOB/eVcZ/BTaIfZax3uaeSSI+4NnXT+yw+zFV8Idb0NPa5YVGYe5YnJx88IZuHMI9LVNDTVC2t1jHAfp3uBfAMGu2Mrp6q5hcjTS9yRbW41J6HufMjCV22rQ1rSfR6iJ7rfl0jZgdRyqpuQbqpDAZAwu/iMLfe7YXpFTWU6qxklgSUAEC4s0N1vYZ1Ya3PMsgBIKoQFHvTUqJKWdYnuQ0XTOUZbtmaO5zvGDJwyeUMbsQBg68PqsSwCQBlDKpCs/EYBr2ztYc5QIT78K6rr+LSCNXMMhhcXIIBzIQY2ciw0BBJJ8v7Jn4LOwp3VlVBoUC6lgGYNIzfOLN0I0y5AOmAZOObvhC/pVP3eP78mOkcc3fCF/Sqfu8f35MB0Bu7+aU/7GP7gwtN80m/KFVJGqlQII9Wsc2RmUr5MMzEEHMBmthl7u/mlP+xj+4MbyQqCSAAWNyQNSQLa+egA+rAct1+zY8y3VwxBMkeW7EqxuCL3ub3uAAQQQO4painZmbgq0YZSrixN101uBZhoDyqMdfmMXvYXAtfvY9R/gPsx9AwAvsffmj9HhL1MSMY0upcAqcouGB1BHTXAV4s+IcEQp5KWZJZ4mdkyEMFLxtGGJF/VBJyd7rfTQtwrgV254Z0lab1PGlIJy5pnsl7XCqCFANhfTAczbB2ZLtGsWNpDeQ3eWRr5UGrOxY9hfvqcMnYG40FPUmSlkqKhVDISImsxYgAgrG4yC4JuGDKj6HMqlsbF8O9n0j54KWNXtbMbsfqzk2941wR2wAA9BMLfJSshOgnDyx2/rRpI5v5XAt2UWtihqN3pJ1khMErws68aNWZZMoYlGE0gXOVYyEoVBy5ADoCzdy4lsByZv5uP6DJmiMklOx0ZonUoT/8ADclQM4HYeWPG4m9NTQvKafNaaNozZSwzEHI1gDqjG/Tpcd8daSQqwswBHkRcf44kcQUWUADyAt/pgOQd3tzqmtnyBSg9aSWRWCIoGYsxI/V1A6nDI2Pu3TUzXgzDiLltNI8DOilXEnEycmaRR8lGGYgatoRh7SRBgVYAg6EEXB94PXHq2AVE6xsGM6x8NVtIrRSMDfoZgzMxHWzg5lsrWGNLalVU1GzFoCsapIqKtQxtDws1oxmvmzZkAD5MrAq3LnGGtPsWJmzZcrHq0bNGx95jKlvccYDutSlAjU8TgDKM6Bza97XYEnUk9e+A482hQPDK8bizIxUi4PT2gkEe0aYae4/ibGy0cNaSPRqh5eJlLAhopbFgoJzCV+vfNhv1Phps6Riz0cRZjcmx6/UdB7Bpj1SeHdBExeKmSJz86NmQ+66sNNOnQ4BJbxSvWS1EkdNJIWvzpG7EkMtlayXynKCM36ut7m9DtLd2sgS3otSsSKTmeF9C45mHLyDlBIv/ALjHVqxjr388esuA43WrN1B5Qtlc310OlvnABcq21Fxf3eyFylhzKBbKwN+l7ghbW6XJ1tpr0x0zt3ws2dV34lMisfnxfJtfz5bAn3g4WO2/AaqgDGklSoQG6xvyP7NfVYj3gdfcQXexXzA3FgvKrFvUzEsdAQXbS1h562uMOLwEbSrBGo4Iv5XDtl00IBJOncnCgmopaYmOojZHU2KSGwBOuYA6HUC56fbcWGxt7qiid/R5eCky9bZiw0CEXFgRcm4sNXvrpgHF43bEknp6cwoHfi8EX+bx7KD105gq37Bzjb3f8PWo5qAiV5FgSoWQ3suaXmvbspYsbeYXC/h8bqiRBHNDFNzRuGAZG5GVgxAuNGGcMLg21WxsLNfGKpkHLHEpN1BMhtcZbGwQ6cwGU6+2wNwc5nsbWJOl7dr9/d7sCG2dqoNrbOKFTxVq4SwP6gVsl+mjr9RGFfPvLWTScJqmZwc5KQBadnJvb1AS4yixzNcE/wBVjgk2IlQamhqZuRY5EpVjSwjCvG7WyrpcnJqOmUC5sDgBja8ISaqpywDCSRA5PXO8j59AMp1K2Gl0GlsFfgVVSsalJTcwiOP6gDlAA0AA/wBcDHidQin2tMSgy1KLIOYjUqUYC1tSUbrpza9dSfwDphH6at1LB0UsrZs1sxzHy0IHtIby0BuY5u+EL+lU/d4/vyY6Rxzd8IX9Kp+7x/fkwHQG7v5pT/sY/uDFjiu3d/NKf9jH9wYqN7N+4qIEW4silQyqfVDdMx7EgMQvUgE6AEgCctgdm37pVkycVbi1+YaXGYdSPd//AA4D6jxAL1kLO00MaatGnMGUXBJUczXe4GYaJEzBSWOSq3o3flklargeaCB2ZtMrLmD2zkn1Szc1m6cw0voDIO/NLp8oObLbUdWXMBe9r9B7yPPHqXfSlUXMqgedxb1Vbz8mX7cKE0cqAk1craAeogJyggKAYzc6nX2XNuoxCgkCgcWYhTcBYo2JtYi7WAYW7kBRqdewOWTfCmBA4qk+wjt9fnpjwu+dPYXYqSAbG3zug626a/UcJq8qMFM0pzBTYRxP6yhbDk1PUXFhe/fGJWdCUMrGxswPBVFuehyoS+uVwALC3YC+AdLb60wzHPopt21I+v3Ykm+kA6G58rjyvfr0trfywmZI5CQvHlsynUJHfS18vJfVtbm1z1NycZFEy2vPKpBuymGK6sCfWZo1CnW+TXqQexIN878U4ALMBmtbmU3vqOh0NtfqOM0W+NO1ssg1Nuq2HTU69Nevswl88pOlUWc3FuFGx06ggAXF+3QWFz5/YRO2U+k3HzS9KCGve4BZlDan5vTN16YBxR78U5TNmIOXNlNv1gtiRf5xA+vEn34p1BOYkDW4tqMwW4116g+7ChFPUg6VKXIvZqUHQEdRmOui2uLWPkTfFOlTyg1Ru1yoWmUkn1bHm0GpuxNrnQ3Ykg3W8QafqudhbUhSbc2XWwP2+3GI+IUQFyrHQkgHUWJHcAdvPrphPNFMCL1Tg2y2EcQJJ7aXJNwRa17i49mw1RMELtWOFA1OSMWBFrcsZJ5bjytftgGyviHCbWBN83Q39VQ3loSSQAbHlPuxibxEQa5Sy3YaA9gtuve5YEdrX6YUD7RjBI9KlJYaqZFXQXOuUA3uLADrmtrfHmDaMWe/GlzMDYcZmbWxAOhAFvZc21GAcUfiErHSNh0JuCbXax6Dyykf2vZjWHiYg0ZCbWBygjWwv16AXv7jhUPVqmUtUzPcW5pTlGoYgWUBjcX9nXW4OMYqQwLGSqYa2YtKQSLj9TSxJBGgF+/YGy3iWTfLA2o5SRpftexsQdbWPY66a+E8SHNwYbHUA9QSMo7N0JJsb9BhSVc9OgBmeb5QsAGaoANtL9FzAEa291u4wzvSNl+QeTUAFjLa3q3OeTQFra6deo1ABi7y74JVR8GqgjMTX9cquU3bKQWa4cLlNwR86+nRZbS3ciSMvTVHGRbXTgvnUXDZs6ZoyVuQTceqxAxt09VDGTI9MEC95ESQ36aq7nJZraWuddQdcWo8STPQz0aRAoyrGC7NoAOqxohAAVPUzaaWv0wAPFE8vCUSKHZctjbpmvYnqNLaW9mCTZezpOTMsYY5jGpF3LEZQpLGy5msx00zAHRbYpdgAicJHqbXPTmTLn5SF62B6nrp54Zmy9jfKZVj9JnSZc2W6quQMOjeoFkYaDQZb974D5uzu/K9QVjs62TnceqmhfPfmZrhQNBm69LnBTvHvElLJDEkbSrHJGJggVSZWKtHYuVX5r3AOmg9xbsyn4ETF1C2uxt0so63A/VA666YVGzaX0+rSaa4hjnjYRr6zsx+T0PQl2mkc9QqW9uAG9/dptPtSpZ4sjxR5cgcMfk0vqwAA1YeeoIF74OPAPMErVNyoljIJ66p0Op6Ll66/XfAZtrY01dUyusRcSTM5KKxK98osblsqqCbWBQdL4a3hdu41LBIzKq8dlkAAIYAKFytm1NrXv3uT3wBrjm74Qv6VT93j+/JjpHHN3whf0qn7vH9+TAdAbvfmlP+xj+4MLPeWtmNXIwtk4ssaMVjCjIqAlVNm4gkyjil/mrZHsBhmbu/mlP+xj+4MbYpEvfKtwSQbC9z1PvPc98AjtoTRoz5eEjOsfE4YMpIds5hKvIWkEUeVmCKve5VTlJFJtQy0slJPHwuGjOjJIeKURlIlFjKq2zHlMhv2thjwbDgQhkhiUgWBVFBAuTYWGguSfeTiq2/u2DTPHTQwAuwLKVyK2tzfIASb/8AfAJdoRY/JSte6kGtktZfYEBtpYXOt++lvEWzVsDwFGbQXqZ27DQ2Kg9b+RGnfRjT7gS5VtFGHyDVZZLB7ajmbNluFCk3KhehBAGtPuDKIjyyM4blVXWzLlbQXNo7kILktY3b5xsC/TZi3W0VNY6NpI2hNsvNKcxuBr7LNmtrtU+yAES0cA5l04C6Bj1JbMSL5dCTpex1wZybkzDlMFuHrmVywIJBsguvdTmzDpIPKwzJuUwS7Ur57iyrNmNgGaxYsFVrhAWPQlrZgLkF9LsqwAVIC/YCCMeqdCbLfUEjU9f8MsOzMq6JFluc54MRsABbUqTmINrAnpfubGcW5borF4ahsgcG0qktqvyi+qb8MuABfMQAeuPNTuLOoZY45AbjK91ZUzgZwAdWsTbiG7NZj0UKwD+7mw46ozGSGBhE/CX5JEN8l2zZAoOUFSPM3+v5vJsqnpWjKUkLGVgoSRSwsylgbliV5QOxt9mDHdbdCWBmXgmOKVy7ZmDuuaLKbktzDMqm9sxzsD0vjFvPulJUTxJIkrRxsxDxXHrAAG5FgRfQ2IGRr9RgASdV6GjoSSeoXv8A3eh9vcdtMa8tORZUgoA3UAQlzp3uPssR7cGNPuTKyEmGpzm1zmQAL3yAorArrZTbmC25QCdg+HMuQOY5M5dQY+MMoS3MSWuGJ9UWAAuTraxANMJygFKIHoCKVegy63L+09RfS3sHrhutjko7m1rUgza9jzDX2dLEH2YKl3GmUxkUrhwASwlD59VBVmd/kxqx0FwEtcnUbXxfuq5uHI0hcgJnVkCWDaFsupuVuxOoY6ki4Ci1VQAfzfRiL8C3Q9yJAOUHL5m2t7HGGOvmIDZ4xZSWIQC5zKT8/op579bj3hSaTcWZrr6PJGq3AIkUi7i4A5gSgOVWzA9Cw0FjrzbgS2YNDMEA6R2166fOzszWN1BULo1jfAD7bUl5mMlrm7ZI1UajWzWJCHpYAkDpmNhi23OqWc1TO7k8dkGYgm0aLYG2nqkk+0a9Ti12f4YsUDFZuYklZWjzDXTS5BbLrzGwPnpYs3e8NKalzgLmVpGdQSdM4UEHoNMthYdDgFN4pFWqKJSGtHCrHSxbiykE3F/Ij3qcDtFlZ1a4VmvIFz2W5jbN1ObQquuvQ3zHlPRFRuFSvULUMhLogjUFuUKGLdPbcg9iO2Nh9yqIg/8ALQgkWuEUEe0EC4OgIYa6DAIPbcDJDDIiswEjP3IOUqqtYXPKzDoB0I6iwpDRg5hHoAAcrMGCMhY3Jy29UXBtcqW646T2nuRSztGzx24dwAhyAhsoIYLbMLIosewt0xmm3QpXXK0KMuVVym5ACIY1troQhK3GtreQwHNexkSauJkBYGF2CjmA+TOhCgEZTc2/q+Rvh17r7ajDBySzu2QWAGbNYAakEZSLWt21NxglpdyKKOXipTRLLYjPl1sVyEa+a6fWfPFtBRol8qKt+uUAd79h5k/bgMVXOwp3fKQ3DLZepvlvbTqb6aYBd3fDmxpKgu8ckTGWVCcyvKSVZip06FsrCxF++GNiYCp2BsBKaMKur2Gd+7N3a3a51ti1Ax9xMBMc3fCF/Sqfu8f35MdI45u+EL+lU/d4/vyYBlbG8Z9lR08KNVEMkaKRwpTYhQD0TzxufHfsj6Uf4Mv4MTEwE+O/ZH0o/wAGX8GJ8d+yPpR/gy/gxMTAT47tkfSj/Bl/l4nx3bI+lf5Mv8vHzEwH347tkfSv8mX+XifHdsj6V/ky/wAvExMBPju2R9K/yZf5eJ8d2yPpX+TL/LxMTAT47tkfSj/Bl/l4+fHbsf6V/ky/y8TEwH347tkfSv8AJl/l4nx3bI+lf5Mv8vHzEwH347tkfSv8mX+XifHbsj6V/ky/y8fMTAffju2R9K/yZf5ePnx27H+lf5Mv8vExMB9+O7ZH0r/Jl/l4nx37I+lH+DL/AC8TEwE+O/ZH0o/wZfwYnx37I+lH+DL+DExMBPjv2R9KP8GX8GJ8d+yPpR/gy/gxMTAT479kfSj/AAZfwYnx37I+lH+DL+DExMBPjv2R9KP8GX8GJ8d+yPpR/gy/gxMTAT479kfSj/Bl/BifHfsj6Uf4Mv4MTEwE+O/ZH0o/wZfwYSnjHvRT120FmppOJGIUS+Vl5gzkizAHoRj7iYD/2Q=="/>
          <p:cNvSpPr>
            <a:spLocks noChangeAspect="1" noChangeArrowheads="1"/>
          </p:cNvSpPr>
          <p:nvPr/>
        </p:nvSpPr>
        <p:spPr bwMode="auto">
          <a:xfrm>
            <a:off x="63500" y="-919163"/>
            <a:ext cx="2409825" cy="18954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4" name="AutoShape 6" descr="data:image/jpeg;base64,/9j/4AAQSkZJRgABAQAAAQABAAD/2wCEAAkGBhQSERUUExQWFRQVGRwZGRgYGSAbGhwdGhwiGyAcHx8cICYhHR8kGyAcHy8gJSo1LC0uHCAxNTAsNSYrLSkBCQoKBQUFDQUFDSkYEhgpKSkpKSkpKSkpKSkpKSkpKSkpKSkpKSkpKSkpKSkpKSkpKSkpKSkpKSkpKSkpKSkpKf/AABEIAMcA/QMBIgACEQEDEQH/xAAcAAACAgMBAQAAAAAAAAAAAAAGBwAFAwQIAgH/xABPEAACAQIDBgIECQgIBAQHAAABAgMEEQASIQUGEyIxQQdRFDJhcQgXI0JUgZGy0hU0NVJzdJPTM2JykqGjscEWJILRY4Si40NVg5SzwvH/xAAUAQEAAAAAAAAAAAAAAAAAAAAA/8QAFBEBAAAAAAAAAAAAAAAAAAAAAP/aAAwDAQACEQMRAD8AM9i+FGy3poXajQs0aMTmfUlQSfW88bnxR7J+hp9r/iwQ7u/mlP8AsY/uDC5rNhLXbyyJIWaCmgR3QscpZgMq2v6tiCR3sb9TgLGbc3d9TYx0172sJGY38rK51xG3J2COtOgHmRLb7b4YMFOiKFRQqjQBQAB9QxkwC+j3B2G3SmQ+7i/98Qbh7C+jx/bJ2+vDBxMAuTuVsLtTK39lZm+7fE/4J2H9DP8ACqP+2GNiYBbpudsImwpL20/oqj/tjE+6uwR1o3Fu5p6sD7ctsM3EwABsvw/2FUgmCCCTL6wV3JX3jNcfWMb3xR7J+hx/3n/Fjd362Cs9LK63SeON2jlUlWUhScuZSDla1iL/AOgI54TeurVAy1lQFAPKKhsxbsTzd7Dp/vqD1qfC7Y0djJTQoD0zOy3793xotuVu8Oq0Y98//uYudzdyY6enRqgCepIzSSy/KMCdSqs1yFB6W69e+CM0UQGqRgf2RgAJtzd3h1WjH/mP/cx5bdHdwdfQv/uP/cwwPQI/1E/uj/tiCjjBuES/9kYBef8AC27nlR/xz+PH07q7ueVJ/GP48MfIPZicMeQwC2O7O7Y6+hi3nOe//XjJFulu42i+hE9NKjz/APqYYhhU9gfqxil2bEws0aEHsVBH+IwAsvhJsk6ijjIP9Z/xY+/FFsr6Gn2v+LCv8TKY0+0JUp5HiQohyLI6opYZSAFIVQTlsOlye3QPotmVdZMkUQkleX1bu2UDS7Ek6BQLZu+o1wD+PhLskdaOP+8/4sRfCbZB6UkZ9zOf/wBsAVBuZs2hd0q4qysqI0aR2MbCEJGLsy3KhkFwuYk69hg3h25R0TtHS0REhKgrEsUdwYxKCS7qLAEjr1BwGx8UOyvocf8Aef8AFifFDsr6HH/ef8WLDa29wgeNPR55XkjaW0QRsqoVDXu4FxmHS976YrR4nwtHJLFBUywxWvKqKEJKowUZnDZiHXQjvgPXxQ7K+hx/3n/Fj4fCLZX0KP8AvP8AixIvFCntZ4qlJRI0TQiIySBlUMdIiwtZhqDjJPvrRTM0MhmWycRy0csYQBBLzOLZGCEEi9+2A8fFFsn6HH/ef8WPnxR7J+hx/wB5/wAWB3a+3dmPGrJtGupiwIURvUFuXsUkVv8AY2wM75x7RoWRzVzvBKV4ciSOFJIvZlYsyEgXtqNSR0K4Bk/FDsr6HH/ef8WEd407u09HtBYqaIRRmBGygk8xZwTqT2A+zHRe6MrNQ0rOSztBGWLdSSgJJ9t8IX4Qv6VT93j+/JgOgN3fzSn/AGMf3Bgc3UF9r7XbuGpk+oQ3/wBTgj3d/NKf9jH9wYoN0Ih+UdrMO80I+yBT/vgLrb1T/RQ3dfSHMedGyslo3kzA2OvJa3twM7reIj1lTDFwQivHKzkkkq6PyJ2uTEUkOnRxgr2vsZZzGWZl4TMwy9btG8Xf2OT7wMVOzdyYIZopY3kzRZhYkEMXijhObS98sSH3k+eAqt/d+mo6qljWRETSScNbM0TSJEAl9cwzM5t2jONTYe/Ej1aGeZ1jlM4SEQWjRYjIA0kxOr5YXOUe240vi72xsDPLUsKYzelRLDIxmVRkAYZVBBy+sT7TY9sCr7isxcCGq4bBlyemxsivImR5FDKTxHUsCT+u5HXQPGzvE+WSjrZBNE0sfCniyhTkilkCcNgOroL5r92XGvvF4m1dJNXByvBzSRUsgQHJNEquUfTXMrCxPl77W22t1+OERqCSJRC1P8lUQLmRihANxclWUEadb48bS2MslNUQy0LFZ3Mzl6uG6yZQudWPq2AAvbub3ucB7G9lY9bw3mgpIg6rGskLn0hSBZxNbhAve4UG/YjrjZ3Rk2pJWzJUVkTxUsgSRUhC8QvEHFm6jKWH2HFX/wAJGSVRPDUS2tIlNLtFWiGWyghFAOUEAX6a4MN09myxTVckkPC9IdZSeMsoLZcpACopUABepN8Ba7xPaknPlFJr/wBBxy5Js9RkC81wEGpGpOvKenUm3sJ76dQ7yx5qOoHnDIPtQ452kZo0iL0ksd+H8o8ZsALey4Fr28wAT2Kh00gsLeWF/vbtORpqunIRljjpZKdSOs0s+RGc3uyrKFOXpa98MBemBGuqNlvVu0k8HpCqgZTMBlFO5mFwGABVuY38temAptwt8KmrrVWW4jFHzAgDNPHIqSuAOgDEp5cpxW7xbcl/KVVA1ZXoitGEipIQ5yvErXz5eXmJ6nBhR7U2UknFjnpVaNWXMsyAKJn4jD1st2cX8yb4wUtSEqqqeFqQ8SNJZG9If+jVSEkICFQCoPMOth5YAT2vvZtBKWTaUdVCsCy8KGmaIO0oWQx8z6MJGsWsO3lit2r4pVy1EscMqNMKjhR0fo+YkDLfNJcW1zLpcnKeg1wSTbrwRN+UfRaK2k2dqyQRZnseIFaExgnQg27jvinrdmxtHMmalU1tQtUj/lBA/EDaGL5DXUFbm/U98A3KCRmjQyLlcqpZQbhWI1F+9jpfGxip2dvBE8EcrSR2dhHdXzrxCcpQNYZjmBHQdOgxbYDn/wAYiRtOTzKREGynorjUlSQLX5QddOuDLwP3cWOmarKkPOcq31Kxxm1ug6uG7fNXAv4qUwk2lKpBvlhIN9OUG4sdL2a4v5ezDY3FiCbMowOno8R+1AT/AInAUviFDGmeWWpjgSSknpQHvdnlylSAoJOXLqACdcBNXu9SiSmVKikYziCRI6njSpI5jkjZiG15mMZRWI1VtO2DvxA2el4Ki1Xx4mZIjSKrveRbkEOrKFOUcx6eeuBOo2VtB0mjqaZpJ69Ke0seUrC0L2+VIICFUyycosWLW9gEG3oIKk00kkiei05lp6kq5ijzfJqI7dXQzKqlBp5nSxFtvbJiWp2g3Hoo1mzxqz1TRujLHH8mI/UXLIq3bVgDp2xvbSSqGz6unFDPdaiScSctpLVgmGRM2ckx69Ox64zfkbjRSVHojNxdpxyxiSH5Tgs0QclWGZUJDmzW016YDRTYsMapaqjWjiqpWM0VVkcRVMQdQ73zM2fKOpLKAcbG0tgvJNXxK1o5ouIkrVo4eQQRBXaC5LAumVpm7G+uJtCJKWvklngb0KOrJY8Jii8SjREcKFIZVZWTQcpcezAvFu9VZOJFFI01PQwq0RBAkhm4vEh/trG8ZA6gqdL2GAZVNBXTrTTzJEW9MSUJE4ZY4eCyXz6cQ8xbS97i2mL/AHs3fWtpJadx66nKf1XGqMPIhrH7fPFJuxvUI6KjjeCoMnAgDBYjYFmEOpNrWYFiOy64J9l7SFRDHKqugkUMFcZXF+zDscBobkSE7OoybX4Ed7dLhALfV0wivhC/pVP3eP78mHf4fNfZ8B8wx+ouxH+GEh8IX9Kp+7x/fkwHQG7v5pT/ALGP7gxV7t29O2mALHjQk/XTRf73xabu/mlP+xj+4MD+7c1tsbUS/UUr/bEVP3RgLbfKBnoahVleEmM/KRqXdR3sqkEki4sNddNcKL8hIaGtLUYWOGLPFUKtRBnl9WxjmkLSEdc3S+lr2w3t9Z2TZ1Y6MVdaeVlZTYghCQQRqCD3wpqPadQsNRPS1VaiwUYklFU/EZ3lUFHiRgSqizHOTroLdTgNxqCKn2rwljjEEbUzIGiqJXVcoJKOl1j59TnP+F8V1JsmoQLO4k4DTU1ebhlYzTVCxsp01yoHbL2Dg4Jgu0RB8n+UAjSrxC8tPLU8PIxvEosiXawNze1rd8aVXtmaU00VLUbQnX0eRyYmjjmLLNkPGMosMnqG2vTzvgLLeVac7VZa2OaVitP6EqKzC4cmRktyqwcKWLfNHXW2AvYVPG9BU5khaTgObx0sol0kXNnmYZXYj5q/7YJNr77vTbTgRqphFAaeCWFypd+NExeZ8vXITFcjS97Y80291X+UeGKmVglVUJIjxoIeFDdhHGwTM0xjsQL6d8BYV2+EEe0Ya3hVBiellgFqd8+ZZY3HKQCFILAH2YZVPOHVWAIDAGxFiLi+o7H2YVk+3No/kyWvasRePA8kUCooMdiGXIx1ciPNmv5+zG/upvdNVbUjS1THD6DmMdQmTNIJFBkX9a4Nr4Ay3tW9BVgdTTy2/htga2huHSPs93SAI7U5dbM4Abh3BsGANtB06aYJd7nIoKsjqKeY/wCW2Neoktspm8qQny6RXwF3E11B8xfC32dsSeOqEVPTy+irM/E9JWAw5GZszRMF4zEhuW9xqQThjUxvGv8AZH+mEbvjstW2hXOUaONKmnM1WjtnhjkjT1I1YXu1yzm9gdASMBdV270ywRFKaUFa2rLcKnR5MjNLwyEmGQoQRYtoARbGVtyJqqpaQxyQIzQwSqcqFqX0dGdLJy6TLl5NBma2gxVUlA71tUkJijqOLUiGZ6xxMWYMykQ3KkZGAzZehzakWxiqZVijSmEVQ0y1S8enet9fiwSZCtQpUBTkzENY3HTUXAmrtkTrs3ZgmppJhSPH6TTqA7MsaNGGCi4cK2V8vcW8sUs9OWrqeWOhnp4cmkS0SzMQKl31zjLT5rlzbUA6dsau8m25IZaRYI6n/koY52hikMyLmkLOs0gJDARKbN7cSbabPtIiKpqo2lrIik3Fb0ZYZollRCuqM78yqhsPPpgLKi20fRUp1pKt5KOsEzZYiQyirYnISec5Gvrbvho7H2kZ4VkMUkJa/wAnKLOupGoBNr2v17jC1imqptmVO1DWTiRoqhkgVrRRBcyqLWvnTLfNfrj1uJvRLUbUjVvSljOzlOWcFQ0iuuaVRchg1/X74Ct32kU7TqrnKQIQrGxGYR5gCCDa1/fqbEWBwZ+Fm1uJR8Brh6Y8Ox0OTUxnQn5nL70OA7eeO+06thcXdI7jKekEZtlYgE66W1v3GhGpsnaUlLUieHnayxtGDcSLochJOkgGqjqDmGqnQNrffaVRS1tWIS4VLVklieaKSJKUgWNuVzI/sy37C3vcJsu0EikZi0dkQtWHtTI2VKa92GrMXItrfqMMzZdRS1qekRrHJxE4bMVGbLe5ie+osSboe+KPfmvh2cIqtYqdXeoiillaPmEZBBN15uVBp7O2AGeLSTVtRV19QySU9YKemiWQqUEbLlsg1biEknQi1/q1TvKJNkxQ+mBJairZJm4l5Y4XqXUnrmUZci3OlmxH3upZauprIaakmMVRSxRz5GDWmBBkYnupFhZQdMeaDbWzYa2tpJqCniplEyca2YyGHLI6Etr05gAeoXvgK2p29UUrxx0c0tTFBXyCNeIWaSKOFJJIr/PC3YD29Mai7xTTRU5WapeNvS3/ADz0W+WYBWeSS+gQgZL3/wBzPw0eCuvnoY6VqCQNCilrrx1z5iL2JIA63+rBeu4Gz7AGkhYKzuAy5gGcgsQGv1sNOmgtgFRXwhqqsjp5ap9pPUD0fhzuFWNo434jn1ci3bU9dBa2GpvVt40GzZJpnBkSK1xpmlK5RYe19fYL+WLP0SmpuLPljiuM0slguiLYZm8goHuwhvEne99qShUUrSRkiNWBDSPqDIQfVsLgX9UHNbqADu3Ihy7OpBe/yEZv0vdQSftOEV8IX9Kp+7x/fkw+d0AfQKS/X0eK/vyDy0whvhC/pVP3eP78mA6A3d/NKf8AYx/cGA7Z1Tl3mqV7SUif3oypt/dYH68GO7v5pT/sY/uDCx8SK9oNswyI5Qx02e4tYHO68w6lSLgi+t+xscA1to0KzwyQvfJKjI1jY2YWNj2Njili3CpQiIVdglMaS5cgtERbK2W2a3Y9r6WwDP4+rDI8dRSMcjvHxIZAyMyGxK5gLDUHqeuCKj8W4JZXhSmq3mi9dI40lt26xyEEajUYCwk8MaAw8AQlYzIJWAke7MqlRmbNmIsTpfHna3hhQ1AiV4iiQI0aLG5jAViCfVtfUX18ze+Mn/HfnQ7QH/lif9GOI+/drWodoG/lTH/dhgNhNxKQQTwFCyVLZpczEsx0tzdQAFWwHS2Mf/ANNkdTxCHqRVXzm4lFtVPUAgWPsJ1xj/43b/5ftD+Cv8zGWPfK/Wirl98H/ZjgK+Pwl2eplKxuOKjpYO1o1kFnEYOiXHs9nTFtJufCWRgZVaOnNMrK5DCM27jXNyjmx4j34pjxQxkjaAxh1kjdWBlNowBYlix6Bb4km+cd7JBVyH+rSygfa6qP8cBn3vAGzqvyFNN/+NsaO2L/AJEly+t6E9vfwDjV2lNUbRX0f0WSnpntxpJyquyAgmNERibuOUsxFgToTgnrKJZIXiOiuhQ28mGX/Q4CbMfNDGRqCin7VGMR2DATMTEhNRYTXF+IAuUBr9Rl0tih2JvNFS08VPWyJTzxIsZ4jZUfIMudHNlYMAGsDcXsQLYvIt4advVnhb3SKf8AfAarblURkaT0WLiMLF8ozWKZLA9VGTl0tpjDUeH1A9OtOaWPgqwcIt1GYAjMSpBY2JFyTi+SQHoQfdrj0WtgKfZO51JTM7QQhDIio1ixBVBZRYkgWHljTHhxQCJ4RBZJBGGAd72hN0sc1wRrqNdeuCLjDzH24+NUKPnD7RgBeXwxomllkyOOMrq6LIwQ8QFXOW9gSCenvxuzblU5KsOIjrT+io6SMrLH7Df1unMddBjfn2/TobPPCp8mkUf6nA/vL4pUFLCz8eOZwNI4nDsx7A5bhRfuf8emAqtjbGFRU1zKy/J1bKSwuQVp4lub9TmGvT5x1OXL6fdEsc2S6LbWyEOq3tbIGa5IXMoFrDlt0xp+CtaZkqXdSHkfNJm6tKXkLnKRygBkW39XXrbBztLeSnpmWOWQIWBsMrHQdScoOUDzOmAG03EmSQzxTLDOyrdolYKzXNw6ElXW1vWBa5NmUWGMW89DPURxR10bKsM8c3Hpl4qNw76NEbyR3vro6jzwV7O3opZ2yw1MMjfqpIrHTXoDfFdvRtAuy00YLM9uIqkgleyZh6gfXM3zUDd2S4DW1PDsVLVUsdVGiVr00sdk5VEAuCOYZswN9LY3T4bU8sU0dTIsvFrGrLgBSpYrdOpuCoynzvi7o9zYTmeqSOpma12kQFVA6JGrXEaKNABqdSSScaFfS7FgcrNHQRsOodIhbvrcaYDTfZ9PRVVZUHaMdOat4WykxgqIrAqAx1zC69NAdNcbW1PFCnjUmFJqk2uOHGypbzMkgVbe0Xxc7G2XRZeJSR0wB6SQKn3lHXFfvJueJ+gRmOUEyIp0F79rEtpe4toD2GAVe9G9E9cVNQ4WAa8GPVFNgQGLECRxcG5BUFgMq3JA3OQiuq8NuoLZS2jnKD0IuQCb+03GmrI2puvwYrCOTO9ypbKAuUXIRY1GXrlBIzNmvYkYFds7DeNLuign1SOovrlAezZiTckrpfRj6xB7bDFqaEdLRp2t80du3uxz58IX9Kp+7x/fkx0PsxbQxi1rIummnKPLT7Mc8fCF/Sqfu8f35MB0Bu7+aU/7GP7gwrPGGcDaECWJzwFXAAuyO7JYH1gQTfT68NPd380p/wBjH9wYTPj3ZNoU75iGNOygAf1nsbjzJy/XgMG4+5i1dDUT1S50M/Fp42kEbO2V0ys56LIcg0Opj66Y++AkOXaFTmHDkyOjxWy5OdWFgdbAgrbty4C9qbClp9nLUiYtT1vDULa+sYLMGPRSjgqvcjN01wc+A214Wn4KRWmCO8kzNd3GgyqLcqLy6X66+4HxbGCprEjUs7KqgXJYgADz1xnwvd+NlLPtKhjLSRF7kurWzLHd8nSyve1iOYhnGlr4AlffajDmPjqWXrlDMo0zasoKjl11Ogxt7K3ggqgxp5FlCGxK6i/vtY/VjHTy0tOhhj4USpoUTKqqW1sQNATfQHU64DNjVlPHtc8EcON6eRpQLGNeGy2JI9UAZxpyjLYHqMBs0VKJ9pubaCoed/dTxiliB98vGce2I4YGBvcjZeSBp2HylUzTNfqquxdE9mVW1H6zOe+CO+A+4mJiYD4Riun3bpXN3poGJ6lokJ/xGLLEvgA7b278FM0U0MUcKMxp5uGoQGOoGQFstr5ZTGQewLdLnHzdLdulnoad5qWB5DEgkLRqxLqMjXJGpzA64Jtq7PWohkhb1ZEZD7Mwtce0dR7sUu4udaUxS3E0MsqSf2i5kzC3ZlcOPY2AHN6ZKCll4K7Mp5XKZgUp0fKxuozIiFsoIGZtLAjuQMXmw9gbOqYUlWio+YdBDGbEEqfm3tcG19fdjU3JWlpeMgyJK9RPdjqzASvlzvreyiwue1ut8aW+u80EbRzKLVUciLGyak3cZomI0yMnEurHQi45l0Axg3XpEFkpqdR5LEgH+Awg996ZJd4ZaVnaGB3gDBFGS6xLYst1AABbmPQXNsdHqcIXxg3WgDVNa85SR5lQLkLklYFsgIICgi7Et2Gl8AR7mbUpINr17xSNwZqdatnewSxbOSttcqh9b63zDS2LrZNdB+Upqm7ss0KFWMEqlLMQV5luMwyte2th7LqTdnc+al2jFT1IZIqyMRiQDlJdFnUDNo2WUKrDodR3w3d34Vop6oS8MyRosjSRBgXEzMbyrzHMGjsGJJCtqTc4Da3w2nTyQXTnnivNCQpzI8ZBDHS6qWshPcMR0va43epISHniVg0zMz5751a9mQg+rlYWyjTlHWwxV7t1K7Qi4s5ikYHSIKPkGB1Um5YuCBc3tddBoDjLTztQPDA93p5X4ccvz1ka7BZTfmzm9pRqWNmFzmIb2920WipyI2KyyMsaZRmbmIzMq9yiZn8uXXTFLRbN2c5yQ3hna68VQ6Th7XKvKdWkFrmNyb21UjGjvFtN6rhyIyRxIKlldflZJFjHDI4bJkKuSBlJN7rboL1Ukcb1MNMaiRY5GzSXCs7Sx/LECVeYBmzuQBym2UKDYBe7ko4qQ8mTiy0qmUomXO8crJmIFhfLodOvs0wd4VWy55llesjEfDpeOkkfGKvIrE1FlUKUFs6lTcXy65b6M+jqRIiupurgMCCDode1xgPbxg+8dD5YX28FEOK5iUI4YRqpIQkAZrplswUNc5gQ1wxGoBDExRbR2TxCGkJXI9wUADEAWAvZib3semg7YC3o48saL5KB9gtjnT4Qv6VT93j+/JjpBRjm/wCEL+lU/d4/vyYDoDd380p/2Mf3BhRePNKj1cAfS8DqhvYB82Zb+YOUr7Mww3d3fzSn/Yx/cGFh42TolXQmVgIwczC1yQJFuR7gT9vswAV4h7YrqaOOhqgECh1IRV9HlizAxsgK2V05luAGAC31vcp3G3LOzNr02XNJHUQzETEWUg8yoAPnhFVj5ljbQXwZ73bMp9r0CywyIWjbiQSMOUOp9R1YdGNlZSNNNNNVZ4XbalqNuwGqJaZY5IyX1Ysisbm/RgLrp5YDozFXt7YpqFjyyGN4pBKjZQ4zBWUZlbqLMehBvaxFsb9TUqis7EKqgsxPQAC5OBWr8S6dMhCyFX9VmAjBH6wVyJCvkQlj2wARt7bdPs+J2rkaormlYcMkJoeYSi2ZcpUJrbqMoAKtjd3DrSZX4tDNDBWxgMZVX1kBBUaqzRGK3zdCCTobjPT7RoK7aIqJpFL5UhgTW0buXu/MoGZiAFP63a4uLGqp6ZKVhPHxD6RIqO7Fy8sXySlyTbiOqkWtlPca2Ifdv+IRzFKVlVLX4xXiMw84IhbMv/iuRHppmwO0u+chnytPVxGxLyvJCyxeTyxiIRhDews+p0Fzrj5u1ue9SMy1CG9nb1w5v0ZhkRnuBa6yBRYBTpg/2FuPBThMwEjJqvIqIpPVlRRbN/XbM/8AWwFju3tCSelhllThyOgZlsRY+46i/Wx1F7Ys8fAMfcBMCe+e1JUdIozIA0buBGQrzOlvkVcqQpyZnsOZsthazYLMae1dkRVMZjmQOhsbHzGoII1BB6EajAKSi3sqYzcTSaesgdpnQ36SRVAztaxByNGetgcE774NLA5po1NZJlTMCqowGhkBkIsUzWZGBdCy3VhYnxvZujDBCHaWeUBlSOOUpMczGwVZJl4kY0ucrjQd9Bge3d2Yyzu8skixxJmc5dC2awCyENqDf5RWzgB1yqc1gqXr66njExioaqlVbSCAZJVB1LluVy2W9zdha+bucHO5246syVlTdpCDkiYKQi6qpYi+YlSWI6XYW9UHFWu8VO7ypR0yPeB1ZlBlcRqUiuyhs9mW3qgkgKea1sUlLvBUIIUDTBcrBFimK3VBymJnMsctrWIvpex1GAd+Oet7t3amr2ptOSJeIKdoW4RHycnqgBtVFlQsxN9B7CcMrdDfoytEkjF1mLKjsmWRJEXiGKVVAW5j5ldQAQrArcXKw3rnrJ9s1ez6RiVnlOZcxKWaIKxYdAFuWJtoQO4GAz7NppdqPLtETxx1NBOpWLKGVYQ+cEuh5kUZwCAdEOp0Ib259JlFTmC8R6iR3KnMGDgMhvbVchAA7WtqQTgGod1hSIKaCNAwY0r1BveWSaNHbiJb+juyFdSRw7dHJwNeKG8LQCD0a8HGdKw5LrlcxhCummjKTbpr7cAx97NkvRf87SLfLYVEevMlsvFFrWdRYHzX2gYqt6N8BPRhUYMxkiIABzNIs6FUXrc3HTQ8pB743Ni+I0dbs/PUoYDIjKS1uFIVurBXPKpJB5HsdfnDrY7p7Np/QYauopolmjjzGVo1Elo7gSEkXzFAGve/NgALw4pxNXMRcxxSyIVbUMFJdSTYXKycLTXW2vTF/vrtuWZFiijVTJNHwbXs4hJkYkqNUyqQQDcG3ni7oNzPSqTPOWhqJ5GqS0JAaMyKFEeoIYCIKjXFiVv2Bxm2J4fJTySTzzyVEzKyK7hUEanrlC6Bj3b/AEwCa2tt5oXkVGKpLGtoyvTka40VgSQetgbm9xYHDy3SneGGnpp1VH4fIUbMjKoBsL8wYKRe4t3BOKjY+zEpNqhbR/8AMxSAZVsQ0RRh16Ao5U2NuQdzja3lrmpa2GXM3DksjkopVFB9RWJBVndg7G+ixsTogsBlj4VB648wyhlDKQVIuCDcEHoQR1BHfHvATHN3whf0qn7vH9+THSOObvhC/pVP3eP78mA6A3d/NKf9jH9wYWnjbSmSooyFLCMSFwACRGw5m17KEufLDL3d/NKf9jH9wYod66lI66lzZBniqEGbpf5MD6gGcn2XwCioN4Xpp2dGtDMCkyrGdF1MbkC4LLbr1Iuvlgh3e2PH+XKarjZLSZ8wzdSYHs69mza39wPc4qPEHdngsZoI+Vkuy39VgfXseUaXRv6wLActsaO49cw2pQKQmRXbhlbdJEPLbtlZmOoGl/ZYGt4hzO7LCq5/kZJY0IBWSZGVUBB0fIGMmQ6EgE6KcA4o3aXhgMKhyLpnD1TnoWbVuAoGpklPL2UkAYdG0NmRTpkmjSRb3s6ggHzF+h9uPGy9iwUy5IIo4l7hFC3PmbdT7TgAeu3MSj2fJliLyOV4hiUyOikjMYgSWJGhLMST1OgCjFR18T0dSGLGScvUqjxrZ1W13iUqBIDlzEEZwSTYXGGS2ArY1DBUxVFBUxlmppn5GYgiORmeF42BDBeGcgIOlmGArNx7pVq1SFE1TBmhZdBlOV2i665FyBegCo1gLksycLzfgFWp6amgp3QC83GjaZY40ARVyqGILKzAHyB174KdzMvoNPlZmXhrYt61vbe9/K98BdYmJiYCYmJiYCl3seP0fK8ZlMjKscakqzSXzJlYaoVIz5/mhS3bAjPutXKq0xlHo7kyyzZrlGIGZRxCWc5wWUtpzEtfKFNxvDvXTCpgj4qs9PLnmVdTGGjeMO/6qhnW57ZhcWvbf3j32oqSLPPOiq3q25y3uVbk/wCmAGtzNj8arMwnleKl5UBFryOGz5iQL2UqTYAXaxvlGCDb24kNQGK/IyMczMoBVm/WZDoW/rizj9a2mPu4MbCl1tZpZWRhfnRnLK+uouOx1HTtglwAJu94bmnnWRpEYIwflEmZ2VGjTMZJHChVdtFFzpc6YrdnV1Ls1q6vntxKqplEarrI6Rtwwqg9LyBmJ6Wy3PTBzvJvAlHA0rgtqFRF1eR2NlRR3Zjp9p7YSO9VNIDnniQzJfiHiMbCQ8YCMr6oSwygC7ZnJ6FiBFujt38qbQmEiiFl9Hqo1TMdYmAbM1wCxjKxk2sbDTkGLmXw+WtppopGTMJCiymPNbLGiPlXMMtpFbKb307gm4L4XbzGn2jJDDCaj0jQMXyuqxAt1cAEEEnt83XDAnqqmKIps+SnIMwUrU3EsTyuS0bKi66tmBJva55wQQGLcfZEmyYhRytHURSzkRtG1n5lBIaNuwClzlY2FzY4I/EFiNmVljYtC6jS+rDKB7yTb68LaeOu4scgqEMtOZbBFGYMpaMkrKEVly3BUEMFdDY2BxZ/8eVFbTmnEFqlcryZULgcORM1o1LcTnK6Kx5c98pUXBqU8eVVX9UAfYLY9ydMAjSMo9IKV8LtzSTLeVdSSUNO934a35TwgwHlrmx0G0YqgBl2ltCVTfmSDImnXVaaw+3AY9p7SCbVoyW5RK6N2BMqMqmx7l8qX/q21sLbnivs5ZaRGeHiqkqZ+fLlRiFdgCbM5HIvcZ7jFTWbGkqrLT1byyJJG8bSgq4juCeMpRM6q1yoUBrsuqlbkqpnj2rs4EjJxl17mOVG/wBUlW//AEjAEUKBRYAADQACwAGmmPeKfYG1JH4kU4UTwEByl8jBlzLIt9QGHzT0IIudCbjATHN3whf0qn7vH9+THSOObvhC/pVP3eP78mA6A3d/NKf9jH9wYWvj2wIo0IPryMWGgUZQtyfeb/8AThlbu/mlP+xj+4ML7xe2TLUTwCB8ksUcki3JAY5lXL0Km/Sx/WA6E2AK2dvNJULwJCOOFCcRgAJUNsxsRq1iDqNRmYasRjT3VplTbFILBo3ktcjn9QgB79GF00Ghtcewcr6iQNw0BWQWKv0b1A2UMDldbNZG8tRoRa03a3k4u0KN2QhlnjzDNy88iDTv1sxGv1dcB1FiYmPl8BGOFBtLf+afby0tEYkCgwySmzXsQ7Ea2uhBVRrqzeYwVeLhqRsyZ6afg8MZntozJ0Khuqnvp16d8IrwepBLtaFGtlKy3v5cJtR5EdQe1sAxpd3zVvUxyTxtLDDMop0eQ8SYqQZCZQOJlbQkAgNy8uS7VXhT4yrDH6NtCRsi/wBHMQWsB8xrAmw7HXyPbBds/YqJtmankRmpnhUxBmLJxlCM58lmYDOWFibE+eELvvsf0TaFTAPVSVsv9knMv/pIwHYVPOHVWU3VgCD5gi4P2YyYGvDnaQn2XSSBs3yKKx68yDKw99wcEjOALk6DAeZXspPkCdOumEjvV8IcGJkooXSU6cSXLyjuQoJu3lfQeR6YaL7/AOzxII/TafOeg4i2+sg2H1nHLG+vD/KNVwmDRmeQqQQQQWJ0tpbXTAHfhjCqwVFRNHJNLVCWNcvrnKYzysdAZJZALsDcoAASbHa343xkgip5IjDLDUoWeOWnUdDlyTBbI7KwdbqqkWxY7YCUe7VDG6seKySsUNnW5M2cNrlsxRL+R87YrvH/AGXFAKMQqFDiQtrcsVWNQxJ1Jt1bqep1wDF8J98466nKxxSIYv6RmChDI5LMEynp3AsLCw954cKL4N9SDRVCX1WfNb2Migf4qcN0nAAlbVVFW9PULT5qeB5HUI6PNxFPDVsrqFGUcS6Bi12HcYWW3toGWpknZhGWbIbxheeMAFTm1uFKDUAAC3YjBhtB1jh9NW8U09ZP8sl1PDTPGmvqsAER8knK5zDQtfF5U7oTTwCpRYIdqSxRh5mBYIbWZoxqFcgAZgO1u2AV3hvC6bZhYg5Io3Z2JByxiMrfMfmi4FgNPqABfulQudpCreOc8RpJHGQcjMxjCnpnVc5NxmydOXmuIbt7LNNtGppDLHI3A4Jys6reSaFHUsy3XkuGIBsDfscFlRvItNR1lRHmDSQxxQjiBgDLLN6uUkjKDc3NyUJOpvgBSSqWeRpeIc7u5zWCgAy5kPE6A5lFw4Iu1rG+PcxyKOZxImZ42J50Y2JZWBXvmNwxBJF1OuBvYlRUZCFnyo5zMrgHyYnW2lluTp9pxkloqqeJxDTyOgfI/CJks9tGsLuoYF9bWYWHmSDx3b3slrdjyziwqI0lQkEZTJGvrKeljcN7DjJ4QJMNlwmbo2ZogTdhExugJ+0j2EYot1qSTZ+7tRJUXikdJ5Sp0ZS65EXX5xIXT24K/DiXNsmiP/gIPsFv9sASTNZSbE2F7Dqbdh7cA25tbkr6yEAiKWSSVFJ9SRGVZh7nzxTAds5B1Bxf7U20Y/kxztk1YECx91ja4ue4HfTATsGqjSphYZBIa+eNwCQwWaAlbhul+FGe/qixPUhZ7OrTWbQSRiKNoy2WEq61E6pmX5QtZDGL5si5rXBzDDAwt6va067WSR3p0hEGclwzGGFiOW91USTSaaX0iHXoWHBUK98pvlNj7xgMuObvhC/pVP3eP78mOkcc3fCF/Sqfu8f35MB0Bu7+aU/7GP7gwufFHbwjrooxe4hueYqeZiyslgeZeG17i1iLnrhjbu/mlP8AsY/uDCj8YYWfaC2jZgsCj1S1+dzpkNxoTrbMLXFxfADNfBDWCSQMIwtkV9cyaGyMuhVc5KW/qjUAYoaemy10CvdWhdDorMTlcG6hVHLfsPt7Y2NVMcsYIHqvmIXiBRmAJOgzRnQ2sxS69bLNo7QV40kRw3ozBwRe4V8uUanQ51tlPS3cG5DqdTgMr9p1FRtKShjn9FSKJJs0aK0sgc5SLyXVAp00Uk36jBlC9wD5gH7cCu0Y1j2zSSAWaenqISfPI0cqg+4Z/twA34s0QpdlTM9VUyO+WNA8oUHMwuCqKobkzHUHCW8M9pcDatG/biqh90nyZ+9fB38IzbhaogpRlyxpxSfnZnJW3sGVQbe3Cv3aV/SoWjUsySK9lFzZGDE+wAC5JIA88A6qjacMe8lzNIk3GWNo3B4UivGEUowJs6Z+jLbU2IJ1EfhB7I4e01mA0qIlJ/tJyH/0hPtwd72wTVEnFgl4YciRY3hEql4wuSSM5Q6nlXVSQbcoa9jpeMSJX7JSqBCy0smV1OhBY8N0sdRzBWAIvYdMAC+E9fDLN6BUqxjmN45FlaNonAJ0IYCzWt77aHDbarkbdmRpCzSeiSKzMbklQyEk9+mOYlNjjpLc2ujr93ZKeAnOlPJAynqHyEgX7g3GvvwGx4oVFNRbHkC062mQQoI0ChSwJBJA0AsT7Tp3xzTBAXZVHViFHvJthm+NO+fpHo1KlwsUSSSD/wAR0BCn2oh+1j5YBN0YM9dTLp/TRk3tYAOCSb6WAucA9vEGKppvRo6BBIlNTtHNCbHNFLaMXTqVHCJLDpoel8DXwjISBs+/QJIv1jh98e/EdHqK6WqpatElhQJHG3JxY8l2MTvyS3LupQa6e0Yv/G/Z/pGxoZwQ3CaKTNaxKyLkNvIEsht7PZgFN4VVqLtGKKSEzJOeHZSQ6E9HUqQQV7m/S/fD5o2koqCuCNIxilkWnEj5mBZUEa5mJJBlbS/mMcv7LlyzRtxGis4+UUElBf1gBqSBrbvjobeXbJ/JuZA0klVtACJb2L5Ki6joMoKRWt20wFBvptRkUUcMecUkXDElr52WO0tltzAG6uL6lvVNjgg2HvONmbIo2F6uSpbRRKMqlgXKBmvlVAMmUDQ+WBbf6q9GZKdgJOAqtJJoyGWRmkdmHYtNqYmHOFXoVBC99M6NdsmaQAm/Np6zAH2Lc2JJzAk2AwB3R77y7S2nTyTU8QjiDOiAjKR6vykpvoHKdRYW9Xpis8Q6q88UMLSGNkRiZAFzCNWjFgvYLmXzLBtLEYq90a9aepzPxGiWNuwJysRmsrjKdRy3Fs5XqRjRrdozVE0kzXzTFwpcA2X1y2lha+vKLczHW+obVJKygIHt6uYxi5VCcx66XGVW005iSRfDY8CZAYajzLRknTqQw6DUaDobdRoOgTks39IIxoxZWZmtdVBYFsouVBUN5ZhqWAGHT4D8H0GTIoEwktKRfW2qdegCkr9R95DP47VIGzVjLZRNMin22DOB/eVcZ/BTaIfZax3uaeSSI+4NnXT+yw+zFV8Idb0NPa5YVGYe5YnJx88IZuHMI9LVNDTVC2t1jHAfp3uBfAMGu2Mrp6q5hcjTS9yRbW41J6HufMjCV22rQ1rSfR6iJ7rfl0jZgdRyqpuQbqpDAZAwu/iMLfe7YXpFTWU6qxklgSUAEC4s0N1vYZ1Ya3PMsgBIKoQFHvTUqJKWdYnuQ0XTOUZbtmaO5zvGDJwyeUMbsQBg68PqsSwCQBlDKpCs/EYBr2ztYc5QIT78K6rr+LSCNXMMhhcXIIBzIQY2ciw0BBJJ8v7Jn4LOwp3VlVBoUC6lgGYNIzfOLN0I0y5AOmAZOObvhC/pVP3eP78mOkcc3fCF/Sqfu8f35MB0Bu7+aU/7GP7gwtN80m/KFVJGqlQII9Wsc2RmUr5MMzEEHMBmthl7u/mlP+xj+4MbyQqCSAAWNyQNSQLa+egA+rAct1+zY8y3VwxBMkeW7EqxuCL3ub3uAAQQQO4painZmbgq0YZSrixN101uBZhoDyqMdfmMXvYXAtfvY9R/gPsx9AwAvsffmj9HhL1MSMY0upcAqcouGB1BHTXAV4s+IcEQp5KWZJZ4mdkyEMFLxtGGJF/VBJyd7rfTQtwrgV254Z0lab1PGlIJy5pnsl7XCqCFANhfTAczbB2ZLtGsWNpDeQ3eWRr5UGrOxY9hfvqcMnYG40FPUmSlkqKhVDISImsxYgAgrG4yC4JuGDKj6HMqlsbF8O9n0j54KWNXtbMbsfqzk2941wR2wAA9BMLfJSshOgnDyx2/rRpI5v5XAt2UWtihqN3pJ1khMErws68aNWZZMoYlGE0gXOVYyEoVBy5ADoCzdy4lsByZv5uP6DJmiMklOx0ZonUoT/8ADclQM4HYeWPG4m9NTQvKafNaaNozZSwzEHI1gDqjG/Tpcd8daSQqwswBHkRcf44kcQUWUADyAt/pgOQd3tzqmtnyBSg9aSWRWCIoGYsxI/V1A6nDI2Pu3TUzXgzDiLltNI8DOilXEnEycmaRR8lGGYgatoRh7SRBgVYAg6EEXB94PXHq2AVE6xsGM6x8NVtIrRSMDfoZgzMxHWzg5lsrWGNLalVU1GzFoCsapIqKtQxtDws1oxmvmzZkAD5MrAq3LnGGtPsWJmzZcrHq0bNGx95jKlvccYDutSlAjU8TgDKM6Bza97XYEnUk9e+A482hQPDK8bizIxUi4PT2gkEe0aYae4/ibGy0cNaSPRqh5eJlLAhopbFgoJzCV+vfNhv1Phps6Riz0cRZjcmx6/UdB7Bpj1SeHdBExeKmSJz86NmQ+66sNNOnQ4BJbxSvWS1EkdNJIWvzpG7EkMtlayXynKCM36ut7m9DtLd2sgS3otSsSKTmeF9C45mHLyDlBIv/ALjHVqxjr388esuA43WrN1B5Qtlc310OlvnABcq21Fxf3eyFylhzKBbKwN+l7ghbW6XJ1tpr0x0zt3ws2dV34lMisfnxfJtfz5bAn3g4WO2/AaqgDGklSoQG6xvyP7NfVYj3gdfcQXexXzA3FgvKrFvUzEsdAQXbS1h562uMOLwEbSrBGo4Iv5XDtl00IBJOncnCgmopaYmOojZHU2KSGwBOuYA6HUC56fbcWGxt7qiid/R5eCky9bZiw0CEXFgRcm4sNXvrpgHF43bEknp6cwoHfi8EX+bx7KD105gq37Bzjb3f8PWo5qAiV5FgSoWQ3suaXmvbspYsbeYXC/h8bqiRBHNDFNzRuGAZG5GVgxAuNGGcMLg21WxsLNfGKpkHLHEpN1BMhtcZbGwQ6cwGU6+2wNwc5nsbWJOl7dr9/d7sCG2dqoNrbOKFTxVq4SwP6gVsl+mjr9RGFfPvLWTScJqmZwc5KQBadnJvb1AS4yixzNcE/wBVjgk2IlQamhqZuRY5EpVjSwjCvG7WyrpcnJqOmUC5sDgBja8ISaqpywDCSRA5PXO8j59AMp1K2Gl0GlsFfgVVSsalJTcwiOP6gDlAA0AA/wBcDHidQin2tMSgy1KLIOYjUqUYC1tSUbrpza9dSfwDphH6at1LB0UsrZs1sxzHy0IHtIby0BuY5u+EL+lU/d4/vyY6Rxzd8IX9Kp+7x/fkwHQG7v5pT/sY/uDFjiu3d/NKf9jH9wYqN7N+4qIEW4silQyqfVDdMx7EgMQvUgE6AEgCctgdm37pVkycVbi1+YaXGYdSPd//AA4D6jxAL1kLO00MaatGnMGUXBJUczXe4GYaJEzBSWOSq3o3flklargeaCB2ZtMrLmD2zkn1Szc1m6cw0voDIO/NLp8oObLbUdWXMBe9r9B7yPPHqXfSlUXMqgedxb1Vbz8mX7cKE0cqAk1craAeogJyggKAYzc6nX2XNuoxCgkCgcWYhTcBYo2JtYi7WAYW7kBRqdewOWTfCmBA4qk+wjt9fnpjwu+dPYXYqSAbG3zug626a/UcJq8qMFM0pzBTYRxP6yhbDk1PUXFhe/fGJWdCUMrGxswPBVFuehyoS+uVwALC3YC+AdLb60wzHPopt21I+v3Ykm+kA6G58rjyvfr0trfywmZI5CQvHlsynUJHfS18vJfVtbm1z1NycZFEy2vPKpBuymGK6sCfWZo1CnW+TXqQexIN878U4ALMBmtbmU3vqOh0NtfqOM0W+NO1ssg1Nuq2HTU69Nevswl88pOlUWc3FuFGx06ggAXF+3QWFz5/YRO2U+k3HzS9KCGve4BZlDan5vTN16YBxR78U5TNmIOXNlNv1gtiRf5xA+vEn34p1BOYkDW4tqMwW4116g+7ChFPUg6VKXIvZqUHQEdRmOui2uLWPkTfFOlTyg1Ru1yoWmUkn1bHm0GpuxNrnQ3Ykg3W8QafqudhbUhSbc2XWwP2+3GI+IUQFyrHQkgHUWJHcAdvPrphPNFMCL1Tg2y2EcQJJ7aXJNwRa17i49mw1RMELtWOFA1OSMWBFrcsZJ5bjytftgGyviHCbWBN83Q39VQ3loSSQAbHlPuxibxEQa5Sy3YaA9gtuve5YEdrX6YUD7RjBI9KlJYaqZFXQXOuUA3uLADrmtrfHmDaMWe/GlzMDYcZmbWxAOhAFvZc21GAcUfiErHSNh0JuCbXax6Dyykf2vZjWHiYg0ZCbWBygjWwv16AXv7jhUPVqmUtUzPcW5pTlGoYgWUBjcX9nXW4OMYqQwLGSqYa2YtKQSLj9TSxJBGgF+/YGy3iWTfLA2o5SRpftexsQdbWPY66a+E8SHNwYbHUA9QSMo7N0JJsb9BhSVc9OgBmeb5QsAGaoANtL9FzAEa291u4wzvSNl+QeTUAFjLa3q3OeTQFra6deo1ABi7y74JVR8GqgjMTX9cquU3bKQWa4cLlNwR86+nRZbS3ciSMvTVHGRbXTgvnUXDZs6ZoyVuQTceqxAxt09VDGTI9MEC95ESQ36aq7nJZraWuddQdcWo8STPQz0aRAoyrGC7NoAOqxohAAVPUzaaWv0wAPFE8vCUSKHZctjbpmvYnqNLaW9mCTZezpOTMsYY5jGpF3LEZQpLGy5msx00zAHRbYpdgAicJHqbXPTmTLn5SF62B6nrp54Zmy9jfKZVj9JnSZc2W6quQMOjeoFkYaDQZb974D5uzu/K9QVjs62TnceqmhfPfmZrhQNBm69LnBTvHvElLJDEkbSrHJGJggVSZWKtHYuVX5r3AOmg9xbsyn4ETF1C2uxt0so63A/VA666YVGzaX0+rSaa4hjnjYRr6zsx+T0PQl2mkc9QqW9uAG9/dptPtSpZ4sjxR5cgcMfk0vqwAA1YeeoIF74OPAPMErVNyoljIJ66p0Op6Ll66/XfAZtrY01dUyusRcSTM5KKxK98osblsqqCbWBQdL4a3hdu41LBIzKq8dlkAAIYAKFytm1NrXv3uT3wBrjm74Qv6VT93j+/JjpHHN3whf0qn7vH9+TAdAbvfmlP+xj+4MLPeWtmNXIwtk4ssaMVjCjIqAlVNm4gkyjil/mrZHsBhmbu/mlP+xj+4MbYpEvfKtwSQbC9z1PvPc98AjtoTRoz5eEjOsfE4YMpIds5hKvIWkEUeVmCKve5VTlJFJtQy0slJPHwuGjOjJIeKURlIlFjKq2zHlMhv2thjwbDgQhkhiUgWBVFBAuTYWGguSfeTiq2/u2DTPHTQwAuwLKVyK2tzfIASb/8AfAJdoRY/JSte6kGtktZfYEBtpYXOt++lvEWzVsDwFGbQXqZ27DQ2Kg9b+RGnfRjT7gS5VtFGHyDVZZLB7ajmbNluFCk3KhehBAGtPuDKIjyyM4blVXWzLlbQXNo7kILktY3b5xsC/TZi3W0VNY6NpI2hNsvNKcxuBr7LNmtrtU+yAES0cA5l04C6Bj1JbMSL5dCTpex1wZybkzDlMFuHrmVywIJBsguvdTmzDpIPKwzJuUwS7Ur57iyrNmNgGaxYsFVrhAWPQlrZgLkF9LsqwAVIC/YCCMeqdCbLfUEjU9f8MsOzMq6JFluc54MRsABbUqTmINrAnpfubGcW5borF4ahsgcG0qktqvyi+qb8MuABfMQAeuPNTuLOoZY45AbjK91ZUzgZwAdWsTbiG7NZj0UKwD+7mw46ozGSGBhE/CX5JEN8l2zZAoOUFSPM3+v5vJsqnpWjKUkLGVgoSRSwsylgbliV5QOxt9mDHdbdCWBmXgmOKVy7ZmDuuaLKbktzDMqm9sxzsD0vjFvPulJUTxJIkrRxsxDxXHrAAG5FgRfQ2IGRr9RgASdV6GjoSSeoXv8A3eh9vcdtMa8tORZUgoA3UAQlzp3uPssR7cGNPuTKyEmGpzm1zmQAL3yAorArrZTbmC25QCdg+HMuQOY5M5dQY+MMoS3MSWuGJ9UWAAuTraxANMJygFKIHoCKVegy63L+09RfS3sHrhutjko7m1rUgza9jzDX2dLEH2YKl3GmUxkUrhwASwlD59VBVmd/kxqx0FwEtcnUbXxfuq5uHI0hcgJnVkCWDaFsupuVuxOoY6ki4Ci1VQAfzfRiL8C3Q9yJAOUHL5m2t7HGGOvmIDZ4xZSWIQC5zKT8/op579bj3hSaTcWZrr6PJGq3AIkUi7i4A5gSgOVWzA9Cw0FjrzbgS2YNDMEA6R2166fOzszWN1BULo1jfAD7bUl5mMlrm7ZI1UajWzWJCHpYAkDpmNhi23OqWc1TO7k8dkGYgm0aLYG2nqkk+0a9Ti12f4YsUDFZuYklZWjzDXTS5BbLrzGwPnpYs3e8NKalzgLmVpGdQSdM4UEHoNMthYdDgFN4pFWqKJSGtHCrHSxbiykE3F/Ij3qcDtFlZ1a4VmvIFz2W5jbN1ObQquuvQ3zHlPRFRuFSvULUMhLogjUFuUKGLdPbcg9iO2Nh9yqIg/8ALQgkWuEUEe0EC4OgIYa6DAIPbcDJDDIiswEjP3IOUqqtYXPKzDoB0I6iwpDRg5hHoAAcrMGCMhY3Jy29UXBtcqW646T2nuRSztGzx24dwAhyAhsoIYLbMLIosewt0xmm3QpXXK0KMuVVym5ACIY1troQhK3GtreQwHNexkSauJkBYGF2CjmA+TOhCgEZTc2/q+Rvh17r7ajDBySzu2QWAGbNYAakEZSLWt21NxglpdyKKOXipTRLLYjPl1sVyEa+a6fWfPFtBRol8qKt+uUAd79h5k/bgMVXOwp3fKQ3DLZepvlvbTqb6aYBd3fDmxpKgu8ckTGWVCcyvKSVZip06FsrCxF++GNiYCp2BsBKaMKur2Gd+7N3a3a51ti1Ax9xMBMc3fCF/Sqfu8f35MdI45u+EL+lU/d4/vyYBlbG8Z9lR08KNVEMkaKRwpTYhQD0TzxufHfsj6Uf4Mv4MTEwE+O/ZH0o/wAGX8GJ8d+yPpR/gy/gxMTAT47tkfSj/Bl/l4nx3bI+lf5Mv8vHzEwH347tkfSv8mX+XifHdsj6V/ky/wAvExMBPju2R9K/yZf5eJ8d2yPpX+TL/LxMTAT47tkfSj/Bl/l4+fHbsf6V/ky/y8TEwH347tkfSv8AJl/l4nx3bI+lf5Mv8vHzEwH347tkfSv8mX+XifHbsj6V/ky/y8fMTAffju2R9K/yZf5ePnx27H+lf5Mv8vExMB9+O7ZH0r/Jl/l4nx37I+lH+DL/AC8TEwE+O/ZH0o/wZfwYnx37I+lH+DL+DExMBPjv2R9KP8GX8GJ8d+yPpR/gy/gxMTAT479kfSj/AAZfwYnx37I+lH+DL+DExMBPjv2R9KP8GX8GJ8d+yPpR/gy/gxMTAT479kfSj/Bl/BifHfsj6Uf4Mv4MTEwE+O/ZH0o/wZfwYSnjHvRT120FmppOJGIUS+Vl5gzkizAHoRj7iYD/2Q=="/>
          <p:cNvSpPr>
            <a:spLocks noChangeAspect="1" noChangeArrowheads="1"/>
          </p:cNvSpPr>
          <p:nvPr/>
        </p:nvSpPr>
        <p:spPr bwMode="auto">
          <a:xfrm>
            <a:off x="63500" y="-919163"/>
            <a:ext cx="2409825" cy="18954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7416" name="Picture 8" descr="http://0.tqn.com/d/atheism/1/0/L/4/bk_StemCellCont.gif"/>
          <p:cNvPicPr>
            <a:picLocks noChangeAspect="1" noChangeArrowheads="1"/>
          </p:cNvPicPr>
          <p:nvPr/>
        </p:nvPicPr>
        <p:blipFill>
          <a:blip r:embed="rId3" cstate="print"/>
          <a:srcRect/>
          <a:stretch>
            <a:fillRect/>
          </a:stretch>
        </p:blipFill>
        <p:spPr bwMode="auto">
          <a:xfrm>
            <a:off x="533400" y="533400"/>
            <a:ext cx="1447800" cy="211137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 controversial?</a:t>
            </a:r>
            <a:endParaRPr lang="en-US" dirty="0"/>
          </a:p>
        </p:txBody>
      </p:sp>
      <p:sp>
        <p:nvSpPr>
          <p:cNvPr id="3" name="TextBox 2"/>
          <p:cNvSpPr txBox="1"/>
          <p:nvPr/>
        </p:nvSpPr>
        <p:spPr>
          <a:xfrm>
            <a:off x="533400" y="1447800"/>
            <a:ext cx="3200400" cy="646331"/>
          </a:xfrm>
          <a:prstGeom prst="rect">
            <a:avLst/>
          </a:prstGeom>
          <a:noFill/>
        </p:spPr>
        <p:txBody>
          <a:bodyPr wrap="square" rtlCol="0">
            <a:spAutoFit/>
          </a:bodyPr>
          <a:lstStyle/>
          <a:p>
            <a:r>
              <a:rPr lang="en-US" dirty="0" smtClean="0"/>
              <a:t>Where does the money/funding come from?</a:t>
            </a:r>
            <a:endParaRPr lang="en-US" dirty="0"/>
          </a:p>
        </p:txBody>
      </p:sp>
      <p:sp>
        <p:nvSpPr>
          <p:cNvPr id="5" name="TextBox 4"/>
          <p:cNvSpPr txBox="1"/>
          <p:nvPr/>
        </p:nvSpPr>
        <p:spPr>
          <a:xfrm>
            <a:off x="609600" y="5562600"/>
            <a:ext cx="3200400" cy="923330"/>
          </a:xfrm>
          <a:prstGeom prst="rect">
            <a:avLst/>
          </a:prstGeom>
          <a:noFill/>
        </p:spPr>
        <p:txBody>
          <a:bodyPr wrap="square" rtlCol="0">
            <a:spAutoFit/>
          </a:bodyPr>
          <a:lstStyle/>
          <a:p>
            <a:r>
              <a:rPr lang="en-US" dirty="0" smtClean="0"/>
              <a:t>Legislative ban in 1996 on taxpayer money used on work that harms an embryo.</a:t>
            </a:r>
            <a:endParaRPr lang="en-US" dirty="0"/>
          </a:p>
        </p:txBody>
      </p:sp>
      <p:cxnSp>
        <p:nvCxnSpPr>
          <p:cNvPr id="7" name="Straight Arrow Connector 6"/>
          <p:cNvCxnSpPr/>
          <p:nvPr/>
        </p:nvCxnSpPr>
        <p:spPr>
          <a:xfrm flipH="1">
            <a:off x="1545465" y="1905000"/>
            <a:ext cx="435735" cy="359427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429000" y="4648200"/>
            <a:ext cx="838200" cy="1143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52" name="Picture 4" descr="http://thinkprogress.org/wonkroom/wp-content/uploads/2008/07/bushstem.jpg"/>
          <p:cNvPicPr>
            <a:picLocks noChangeAspect="1" noChangeArrowheads="1"/>
          </p:cNvPicPr>
          <p:nvPr/>
        </p:nvPicPr>
        <p:blipFill>
          <a:blip r:embed="rId2" cstate="print"/>
          <a:srcRect/>
          <a:stretch>
            <a:fillRect/>
          </a:stretch>
        </p:blipFill>
        <p:spPr bwMode="auto">
          <a:xfrm>
            <a:off x="2514600" y="1828800"/>
            <a:ext cx="2362200" cy="2646748"/>
          </a:xfrm>
          <a:prstGeom prst="rect">
            <a:avLst/>
          </a:prstGeom>
          <a:noFill/>
        </p:spPr>
      </p:pic>
      <p:pic>
        <p:nvPicPr>
          <p:cNvPr id="2054" name="Picture 6" descr="http://i2.cdn.turner.com/cnn/2009/POLITICS/03/09/obama.stem.cells/art.obama.stem.02.cnn.jpg"/>
          <p:cNvPicPr>
            <a:picLocks noChangeAspect="1" noChangeArrowheads="1"/>
          </p:cNvPicPr>
          <p:nvPr/>
        </p:nvPicPr>
        <p:blipFill>
          <a:blip r:embed="rId3" cstate="print"/>
          <a:srcRect/>
          <a:stretch>
            <a:fillRect/>
          </a:stretch>
        </p:blipFill>
        <p:spPr bwMode="auto">
          <a:xfrm>
            <a:off x="5054601" y="3505200"/>
            <a:ext cx="3898899" cy="292417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 controversial?</a:t>
            </a:r>
            <a:endParaRPr lang="en-US" dirty="0"/>
          </a:p>
        </p:txBody>
      </p:sp>
      <p:sp>
        <p:nvSpPr>
          <p:cNvPr id="3" name="TextBox 2"/>
          <p:cNvSpPr txBox="1"/>
          <p:nvPr/>
        </p:nvSpPr>
        <p:spPr>
          <a:xfrm>
            <a:off x="533400" y="1447800"/>
            <a:ext cx="3200400" cy="646331"/>
          </a:xfrm>
          <a:prstGeom prst="rect">
            <a:avLst/>
          </a:prstGeom>
          <a:noFill/>
        </p:spPr>
        <p:txBody>
          <a:bodyPr wrap="square" rtlCol="0">
            <a:spAutoFit/>
          </a:bodyPr>
          <a:lstStyle/>
          <a:p>
            <a:r>
              <a:rPr lang="en-US" dirty="0" smtClean="0"/>
              <a:t>Where does the money/funding come from?</a:t>
            </a:r>
            <a:endParaRPr lang="en-US" dirty="0"/>
          </a:p>
        </p:txBody>
      </p:sp>
      <p:cxnSp>
        <p:nvCxnSpPr>
          <p:cNvPr id="7" name="Straight Arrow Connector 6"/>
          <p:cNvCxnSpPr/>
          <p:nvPr/>
        </p:nvCxnSpPr>
        <p:spPr>
          <a:xfrm>
            <a:off x="1807336" y="1981200"/>
            <a:ext cx="2688464"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953000" y="1524000"/>
            <a:ext cx="3200400" cy="923330"/>
          </a:xfrm>
          <a:prstGeom prst="rect">
            <a:avLst/>
          </a:prstGeom>
          <a:noFill/>
        </p:spPr>
        <p:txBody>
          <a:bodyPr wrap="square" rtlCol="0">
            <a:spAutoFit/>
          </a:bodyPr>
          <a:lstStyle/>
          <a:p>
            <a:r>
              <a:rPr lang="en-US" b="1" dirty="0" smtClean="0"/>
              <a:t>2001</a:t>
            </a:r>
            <a:r>
              <a:rPr lang="en-US" dirty="0" smtClean="0"/>
              <a:t>- President Bush limited research to 21 existing lines of stem cells.</a:t>
            </a:r>
            <a:endParaRPr lang="en-US" dirty="0"/>
          </a:p>
        </p:txBody>
      </p:sp>
      <p:sp>
        <p:nvSpPr>
          <p:cNvPr id="9" name="TextBox 8"/>
          <p:cNvSpPr txBox="1"/>
          <p:nvPr/>
        </p:nvSpPr>
        <p:spPr>
          <a:xfrm>
            <a:off x="4953000" y="2895600"/>
            <a:ext cx="4038600" cy="1477328"/>
          </a:xfrm>
          <a:prstGeom prst="rect">
            <a:avLst/>
          </a:prstGeom>
          <a:noFill/>
        </p:spPr>
        <p:txBody>
          <a:bodyPr wrap="square" rtlCol="0">
            <a:spAutoFit/>
          </a:bodyPr>
          <a:lstStyle/>
          <a:p>
            <a:r>
              <a:rPr lang="en-US" b="1" dirty="0" smtClean="0"/>
              <a:t>2009</a:t>
            </a:r>
            <a:r>
              <a:rPr lang="en-US" dirty="0" smtClean="0"/>
              <a:t>- President Obama lifts ban</a:t>
            </a:r>
          </a:p>
          <a:p>
            <a:endParaRPr lang="en-US" dirty="0" smtClean="0"/>
          </a:p>
          <a:p>
            <a:r>
              <a:rPr lang="en-US" dirty="0" smtClean="0"/>
              <a:t>“Executive Order 13505 - Removing Barriers to Responsible Scientific Research Involving Human Stem Cells”</a:t>
            </a:r>
            <a:endParaRPr lang="en-US" dirty="0"/>
          </a:p>
        </p:txBody>
      </p:sp>
      <p:cxnSp>
        <p:nvCxnSpPr>
          <p:cNvPr id="12" name="Straight Arrow Connector 11"/>
          <p:cNvCxnSpPr/>
          <p:nvPr/>
        </p:nvCxnSpPr>
        <p:spPr>
          <a:xfrm>
            <a:off x="1828800" y="1981200"/>
            <a:ext cx="3069464" cy="1524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4" name="Picture 2" descr="http://www.news.harvard.edu/gazette/2004/03.04/photos/01-stemcells2-450.jpg"/>
          <p:cNvPicPr>
            <a:picLocks noChangeAspect="1" noChangeArrowheads="1"/>
          </p:cNvPicPr>
          <p:nvPr/>
        </p:nvPicPr>
        <p:blipFill>
          <a:blip r:embed="rId2" cstate="print"/>
          <a:srcRect/>
          <a:stretch>
            <a:fillRect/>
          </a:stretch>
        </p:blipFill>
        <p:spPr bwMode="auto">
          <a:xfrm>
            <a:off x="304800" y="3733800"/>
            <a:ext cx="4286250" cy="274320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991600" cy="1143000"/>
          </a:xfrm>
        </p:spPr>
        <p:txBody>
          <a:bodyPr>
            <a:normAutofit fontScale="90000"/>
          </a:bodyPr>
          <a:lstStyle/>
          <a:p>
            <a:r>
              <a:rPr lang="en-US" u="sng" dirty="0" smtClean="0"/>
              <a:t>Discussion</a:t>
            </a:r>
            <a:br>
              <a:rPr lang="en-US" u="sng" dirty="0" smtClean="0"/>
            </a:br>
            <a:r>
              <a:rPr lang="en-US" dirty="0" smtClean="0"/>
              <a:t/>
            </a:r>
            <a:br>
              <a:rPr lang="en-US" dirty="0" smtClean="0"/>
            </a:br>
            <a:r>
              <a:rPr lang="en-US" sz="3600" dirty="0" smtClean="0"/>
              <a:t>Should Stem Cells be used and researched or not?</a:t>
            </a:r>
            <a:endParaRPr lang="en-US" sz="3600" dirty="0"/>
          </a:p>
        </p:txBody>
      </p:sp>
      <p:graphicFrame>
        <p:nvGraphicFramePr>
          <p:cNvPr id="13" name="Group 230"/>
          <p:cNvGraphicFramePr>
            <a:graphicFrameLocks noGrp="1"/>
          </p:cNvGraphicFramePr>
          <p:nvPr/>
        </p:nvGraphicFramePr>
        <p:xfrm>
          <a:off x="0" y="2057400"/>
          <a:ext cx="8880475" cy="3841750"/>
        </p:xfrm>
        <a:graphic>
          <a:graphicData uri="http://schemas.openxmlformats.org/drawingml/2006/table">
            <a:tbl>
              <a:tblPr/>
              <a:tblGrid>
                <a:gridCol w="2136775"/>
                <a:gridCol w="1781175"/>
                <a:gridCol w="1647825"/>
                <a:gridCol w="1517650"/>
                <a:gridCol w="1797050"/>
              </a:tblGrid>
              <a:tr h="1333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200" b="0" i="0" u="none" strike="noStrike" cap="none" normalizeH="0" baseline="0" dirty="0" smtClean="0">
                          <a:ln>
                            <a:noFill/>
                          </a:ln>
                          <a:solidFill>
                            <a:schemeClr val="tx1"/>
                          </a:solidFill>
                          <a:effectLst/>
                          <a:latin typeface="Arial Unicode MS" pitchFamily="34" charset="-128"/>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Times New Roman" pitchFamily="18" charset="0"/>
                        </a:rPr>
                        <a:t>Levels of Performance</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1666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Times New Roman" pitchFamily="18" charset="0"/>
                        </a:rPr>
                        <a:t>Criteria</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937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Times New Roman" pitchFamily="18" charset="0"/>
                        </a:rPr>
                        <a:t>1. Organization and Clarity</a:t>
                      </a: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viewpoints and responses are outlined both clearly and orderly.</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Unclear in most parts</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Clear in some parts but not over all</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Most clear and orderly in all parts</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Completely clear and orderly presentation</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254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Times New Roman" pitchFamily="18" charset="0"/>
                        </a:rPr>
                        <a:t>2. Use of Arguments: </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reasons are given to support viewpoint.</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Few or no relevant reasons given</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Some relevant reasons given</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Most reasons given: most relevant</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Most relevant reasons given in support</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254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Times New Roman" pitchFamily="18" charset="0"/>
                        </a:rPr>
                        <a:t>3. Use of Examples and Facts: </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examples and facts are given to support reasons.</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Few or no relevant supporting examples/facts</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Some relevant examples/facts given</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Many examples/facts given: most relevant</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Many relevant supporting examples and facts given</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254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Times New Roman" pitchFamily="18" charset="0"/>
                        </a:rPr>
                        <a:t>4. Use of Rebuttal: </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arguments made by the other teams are responded to and dealt with effectively.</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No effective counter-arguments made</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Few effective counter-arguments</a:t>
                      </a:r>
                      <a:r>
                        <a:rPr kumimoji="0" lang="en-US" sz="10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made</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Some effective counter-arguments made</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Many effective counter-arguments made</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254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Times New Roman" pitchFamily="18" charset="0"/>
                        </a:rPr>
                        <a:t>5. Presentation Style: </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tone of voice, use of gestures, and level of enthusiasm are convincing to audience.</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Few style features were used; not convincingly</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Few style features were used convincingly</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All style features were used, most convincingly</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cs typeface="Times New Roman" pitchFamily="18" charset="0"/>
                        </a:rPr>
                        <a:t>All style features were used convincingly</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446</Words>
  <Application>Microsoft Office PowerPoint</Application>
  <PresentationFormat>On-screen Show (4:3)</PresentationFormat>
  <Paragraphs>67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Stem Cell Background</vt:lpstr>
      <vt:lpstr>What are they?</vt:lpstr>
      <vt:lpstr>What can they do?</vt:lpstr>
      <vt:lpstr>Embryonic vs. Somatic/Adult</vt:lpstr>
      <vt:lpstr>Why so controversial?</vt:lpstr>
      <vt:lpstr>Why so controversial?</vt:lpstr>
      <vt:lpstr>Why so controversial?</vt:lpstr>
      <vt:lpstr>Discussion  Should Stem Cells be used and researched or not?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Cell Background</dc:title>
  <dc:creator>cdlong</dc:creator>
  <cp:lastModifiedBy>Root, Daniel</cp:lastModifiedBy>
  <cp:revision>16</cp:revision>
  <dcterms:created xsi:type="dcterms:W3CDTF">2012-10-01T18:33:05Z</dcterms:created>
  <dcterms:modified xsi:type="dcterms:W3CDTF">2014-10-14T19:28:59Z</dcterms:modified>
</cp:coreProperties>
</file>